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6"/>
    <p:sldMasterId id="214748366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Lst>
  <p:sldSz cy="5143500" cx="9144000"/>
  <p:notesSz cx="6858000" cy="9144000"/>
  <p:embeddedFontLst>
    <p:embeddedFont>
      <p:font typeface="Roboto"/>
      <p:regular r:id="rId26"/>
      <p:bold r:id="rId27"/>
      <p:italic r:id="rId28"/>
      <p:boldItalic r:id="rId29"/>
    </p:embeddedFont>
    <p:embeddedFont>
      <p:font typeface="Roboto Condensed Ligh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Matthew Tran"/>
  <p:cmAuthor clrIdx="1" id="1" initials="" lastIdx="4" name="Sherina Thomas"/>
  <p:cmAuthor clrIdx="2" id="2" initials="" lastIdx="7" name="Anna Johns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3FFCEB-8F49-4670-AE6F-C5F4DC91C6A3}">
  <a:tblStyle styleId="{103FFCEB-8F49-4670-AE6F-C5F4DC91C6A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font" Target="fonts/Roboto-regular.fntdata"/><Relationship Id="rId25" Type="http://schemas.openxmlformats.org/officeDocument/2006/relationships/slide" Target="slides/slide17.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Roboto-boldItalic.fntdata"/><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font" Target="fonts/RobotoCondensedLight-bold.fntdata"/><Relationship Id="rId30" Type="http://schemas.openxmlformats.org/officeDocument/2006/relationships/font" Target="fonts/RobotoCondensedLight-regular.fntdata"/><Relationship Id="rId11" Type="http://schemas.openxmlformats.org/officeDocument/2006/relationships/slide" Target="slides/slide3.xml"/><Relationship Id="rId33" Type="http://schemas.openxmlformats.org/officeDocument/2006/relationships/font" Target="fonts/RobotoCondensedLight-boldItalic.fntdata"/><Relationship Id="rId10" Type="http://schemas.openxmlformats.org/officeDocument/2006/relationships/slide" Target="slides/slide2.xml"/><Relationship Id="rId32" Type="http://schemas.openxmlformats.org/officeDocument/2006/relationships/font" Target="fonts/RobotoCondensedLight-italic.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1-11T04:05:40.548">
    <p:pos x="6000" y="0"/>
    <p:text>Nice logo :D</p:text>
  </p:cm>
  <p:cm authorId="1" idx="1" dt="2020-11-11T03:43:31.238">
    <p:pos x="6000" y="100"/>
    <p:text>To do:
slide 4: fix battery voltages on diagram
slide 10: replace images
slide 11: add test data, analysis (t test?)
** add labels to axes all around</p:text>
  </p:cm>
  <p:cm authorId="1" idx="2" dt="2020-11-11T03:43:31.238">
    <p:pos x="6000" y="100"/>
    <p:text>references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0-11-08T05:29:14.597">
    <p:pos x="6000" y="0"/>
    <p:text>plus assumptions</p:text>
  </p:cm>
  <p:cm authorId="0" idx="2" dt="2020-11-08T05:29:14.597">
    <p:pos x="6000" y="0"/>
    <p:text>Limited interference with electrode (no hair on chest, no sweat/lotion/powders, sticks well)
Patient does not have a pacemaker
Minimal random noise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 dt="2020-11-05T02:59:52.084">
    <p:pos x="99" y="-51"/>
    <p:text>Make diagram of it with units, variables labels etc to the max</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0-11-05T03:05:24.457">
    <p:pos x="6000" y="0"/>
    <p:text>Define the source and purpose of acquiring signals. What question is answered? Why is that question important? How will signals be interpreted?</p:text>
  </p:cm>
  <p:cm authorId="2" idx="3" dt="2020-11-04T20:59:26.569">
    <p:pos x="6000" y="100"/>
    <p:text>Diagram or just annotated pictures of our device components?</p:text>
  </p:cm>
  <p:cm authorId="2" idx="4" dt="2020-11-04T21:01:00.278">
    <p:pos x="6000" y="200"/>
    <p:text>Represent graphically/visually your overall device system and expected behavior.
Demonstrate understanding of individual system components. Annotate with quantities/units,
Variables.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0-11-10T02:33:29.583">
    <p:pos x="6000" y="0"/>
    <p:text>HRV ratio (to do still) and filtering stuff. graphs , equations, etc and sensitivity calculations and noise removal graphical shown as well as R peak with our signal for the RR intervals</p:text>
  </p:cm>
  <p:cm authorId="2" idx="5" dt="2020-11-05T03:06:29.932">
    <p:pos x="6000" y="100"/>
    <p:text>Quantify signals (e.g. precision, accuracy, sensitivity, specificity,
reliability, noise). Does device measure expected signal? Use appropriate equations and
graphs. Explain findings.</p:text>
  </p:cm>
  <p:cm authorId="0" idx="3" dt="2020-11-10T14:32:18.371">
    <p:pos x="6000" y="200"/>
    <p:text>Add labels to axes</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6" dt="2020-11-07T21:17:05.427">
    <p:pos x="6000" y="0"/>
    <p:text>Improvisation:
What kinds of improvising did you undertake in design, implementation,
sensor, and/or algorithm?</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7" dt="2020-11-08T02:44:07.631">
    <p:pos x="6000" y="0"/>
    <p:text>Enumerate lessons learned and proposed strategies to refine and test
functionality. Explain implications for further research and analysis of working device.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957132c992_1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957132c992_16_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9a8ddfb01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9a8ddfb01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8ad0cada9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8ad0cada9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fe0bccb7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9fe0bccb7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8ad0cada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8ad0cada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0251209d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0251209d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a8ddfb016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9a8ddfb016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0251209d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0251209d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a0251209d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a0251209d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a8ad0cada9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a8ad0cada9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fe0bccb7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fe0bccb7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0a8a15a0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0a8a15a0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8ad0cada9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8ad0cada9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a0a6a48821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a0a6a48821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a8ad0cada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a8ad0cada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98482416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a98482416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Wavelet = baseline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8ad0cada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8ad0cada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1" name="Shape 11"/>
        <p:cNvGrpSpPr/>
        <p:nvPr/>
      </p:nvGrpSpPr>
      <p:grpSpPr>
        <a:xfrm>
          <a:off x="0" y="0"/>
          <a:ext cx="0" cy="0"/>
          <a:chOff x="0" y="0"/>
          <a:chExt cx="0" cy="0"/>
        </a:xfrm>
      </p:grpSpPr>
      <p:sp>
        <p:nvSpPr>
          <p:cNvPr id="12" name="Google Shape;12;p2"/>
          <p:cNvSpPr txBox="1"/>
          <p:nvPr>
            <p:ph idx="1" type="body"/>
          </p:nvPr>
        </p:nvSpPr>
        <p:spPr>
          <a:xfrm>
            <a:off x="285750" y="911612"/>
            <a:ext cx="8572500" cy="3447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 name="Google Shape;13;p2"/>
          <p:cNvSpPr txBox="1"/>
          <p:nvPr>
            <p:ph idx="10" type="dt"/>
          </p:nvPr>
        </p:nvSpPr>
        <p:spPr>
          <a:xfrm>
            <a:off x="285750" y="4358878"/>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 name="Google Shape;14;p2"/>
          <p:cNvSpPr txBox="1"/>
          <p:nvPr>
            <p:ph idx="11" type="ftr"/>
          </p:nvPr>
        </p:nvSpPr>
        <p:spPr>
          <a:xfrm>
            <a:off x="2344615" y="4358878"/>
            <a:ext cx="44562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 name="Google Shape;15;p2"/>
          <p:cNvSpPr txBox="1"/>
          <p:nvPr>
            <p:ph idx="12" type="sldNum"/>
          </p:nvPr>
        </p:nvSpPr>
        <p:spPr>
          <a:xfrm>
            <a:off x="6800850" y="4358878"/>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
          <p:cNvSpPr txBox="1"/>
          <p:nvPr>
            <p:ph type="title"/>
          </p:nvPr>
        </p:nvSpPr>
        <p:spPr>
          <a:xfrm>
            <a:off x="285750" y="150541"/>
            <a:ext cx="8572500" cy="761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A7934B"/>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8" name="Shape 68"/>
        <p:cNvGrpSpPr/>
        <p:nvPr/>
      </p:nvGrpSpPr>
      <p:grpSpPr>
        <a:xfrm>
          <a:off x="0" y="0"/>
          <a:ext cx="0" cy="0"/>
          <a:chOff x="0" y="0"/>
          <a:chExt cx="0" cy="0"/>
        </a:xfrm>
      </p:grpSpPr>
      <p:sp>
        <p:nvSpPr>
          <p:cNvPr id="69" name="Google Shape;69;p11"/>
          <p:cNvSpPr txBox="1"/>
          <p:nvPr>
            <p:ph idx="1" type="subTitle"/>
          </p:nvPr>
        </p:nvSpPr>
        <p:spPr>
          <a:xfrm>
            <a:off x="3239196" y="2844801"/>
            <a:ext cx="5097000" cy="1263600"/>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600"/>
              </a:spcBef>
              <a:spcAft>
                <a:spcPts val="0"/>
              </a:spcAft>
              <a:buClr>
                <a:srgbClr val="7F7F7F"/>
              </a:buClr>
              <a:buSzPts val="3000"/>
              <a:buFont typeface="Arial"/>
              <a:buNone/>
              <a:defRPr b="0" i="0" sz="3000" u="none" cap="none" strike="noStrike">
                <a:solidFill>
                  <a:srgbClr val="7F7F7F"/>
                </a:solidFill>
                <a:latin typeface="Roboto Condensed Light"/>
                <a:ea typeface="Roboto Condensed Light"/>
                <a:cs typeface="Roboto Condensed Light"/>
                <a:sym typeface="Roboto Condensed Light"/>
              </a:defRPr>
            </a:lvl1pPr>
            <a:lvl2pPr lvl="1" marR="0" rtl="0" algn="ctr">
              <a:lnSpc>
                <a:spcPct val="100000"/>
              </a:lnSpc>
              <a:spcBef>
                <a:spcPts val="420"/>
              </a:spcBef>
              <a:spcAft>
                <a:spcPts val="0"/>
              </a:spcAft>
              <a:buClr>
                <a:srgbClr val="888888"/>
              </a:buClr>
              <a:buSzPts val="2100"/>
              <a:buFont typeface="Arial"/>
              <a:buNone/>
              <a:defRPr b="0" i="0" sz="2100" u="none" cap="none" strike="noStrike">
                <a:solidFill>
                  <a:srgbClr val="888888"/>
                </a:solidFill>
                <a:latin typeface="Arial"/>
                <a:ea typeface="Arial"/>
                <a:cs typeface="Arial"/>
                <a:sym typeface="Arial"/>
              </a:defRPr>
            </a:lvl2pPr>
            <a:lvl3pPr lvl="2"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lvl="3" marR="0" rtl="0" algn="ctr">
              <a:lnSpc>
                <a:spcPct val="100000"/>
              </a:lnSpc>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4pPr>
            <a:lvl5pPr lvl="4" marR="0" rtl="0" algn="ctr">
              <a:lnSpc>
                <a:spcPct val="100000"/>
              </a:lnSpc>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5pPr>
            <a:lvl6pPr lvl="5" marR="0" rtl="0" algn="ctr">
              <a:lnSpc>
                <a:spcPct val="100000"/>
              </a:lnSpc>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6pPr>
            <a:lvl7pPr lvl="6" marR="0" rtl="0" algn="ctr">
              <a:lnSpc>
                <a:spcPct val="100000"/>
              </a:lnSpc>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7pPr>
            <a:lvl8pPr lvl="7" marR="0" rtl="0" algn="ctr">
              <a:lnSpc>
                <a:spcPct val="100000"/>
              </a:lnSpc>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8pPr>
            <a:lvl9pPr lvl="8" marR="0" rtl="0" algn="ctr">
              <a:lnSpc>
                <a:spcPct val="100000"/>
              </a:lnSpc>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9pPr>
          </a:lstStyle>
          <a:p/>
        </p:txBody>
      </p:sp>
      <p:sp>
        <p:nvSpPr>
          <p:cNvPr id="70" name="Google Shape;70;p11"/>
          <p:cNvSpPr txBox="1"/>
          <p:nvPr>
            <p:ph type="ctrTitle"/>
          </p:nvPr>
        </p:nvSpPr>
        <p:spPr>
          <a:xfrm>
            <a:off x="3239197" y="250224"/>
            <a:ext cx="5097000" cy="2594400"/>
          </a:xfrm>
          <a:prstGeom prst="rect">
            <a:avLst/>
          </a:prstGeom>
          <a:noFill/>
          <a:ln>
            <a:noFill/>
          </a:ln>
        </p:spPr>
        <p:txBody>
          <a:bodyPr anchorCtr="0" anchor="b" bIns="45700" lIns="91425" spcFirstLastPara="1" rIns="91425" wrap="square" tIns="45700">
            <a:noAutofit/>
          </a:bodyPr>
          <a:lstStyle>
            <a:lvl1pPr lvl="0" marR="0" rtl="0" algn="l">
              <a:lnSpc>
                <a:spcPct val="114285"/>
              </a:lnSpc>
              <a:spcBef>
                <a:spcPts val="0"/>
              </a:spcBef>
              <a:spcAft>
                <a:spcPts val="0"/>
              </a:spcAft>
              <a:buClr>
                <a:srgbClr val="A7934B"/>
              </a:buClr>
              <a:buSzPts val="4200"/>
              <a:buFont typeface="Roboto"/>
              <a:buNone/>
              <a:defRPr b="1" i="0" sz="4200" u="none" cap="none" strike="noStrike">
                <a:solidFill>
                  <a:srgbClr val="A7934B"/>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1" name="Shape 71"/>
        <p:cNvGrpSpPr/>
        <p:nvPr/>
      </p:nvGrpSpPr>
      <p:grpSpPr>
        <a:xfrm>
          <a:off x="0" y="0"/>
          <a:ext cx="0" cy="0"/>
          <a:chOff x="0" y="0"/>
          <a:chExt cx="0" cy="0"/>
        </a:xfrm>
      </p:grpSpPr>
      <p:sp>
        <p:nvSpPr>
          <p:cNvPr id="72" name="Google Shape;72;p12"/>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lvl1pPr lvl="0" rtl="0">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 name="Google Shape;73;p12"/>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74" name="Google Shape;74;p12"/>
          <p:cNvSpPr txBox="1"/>
          <p:nvPr>
            <p:ph idx="12" type="sldNum"/>
          </p:nvPr>
        </p:nvSpPr>
        <p:spPr>
          <a:xfrm>
            <a:off x="8490250" y="4681009"/>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6" name="Shape 76"/>
        <p:cNvGrpSpPr/>
        <p:nvPr/>
      </p:nvGrpSpPr>
      <p:grpSpPr>
        <a:xfrm>
          <a:off x="0" y="0"/>
          <a:ext cx="0" cy="0"/>
          <a:chOff x="0" y="0"/>
          <a:chExt cx="0" cy="0"/>
        </a:xfrm>
      </p:grpSpPr>
      <p:sp>
        <p:nvSpPr>
          <p:cNvPr id="77" name="Google Shape;77;p14"/>
          <p:cNvSpPr txBox="1"/>
          <p:nvPr>
            <p:ph idx="1" type="subTitle"/>
          </p:nvPr>
        </p:nvSpPr>
        <p:spPr>
          <a:xfrm>
            <a:off x="3239196" y="2844801"/>
            <a:ext cx="5096935" cy="1263651"/>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600"/>
              </a:spcBef>
              <a:spcAft>
                <a:spcPts val="0"/>
              </a:spcAft>
              <a:buClr>
                <a:srgbClr val="7F7F7F"/>
              </a:buClr>
              <a:buSzPts val="3000"/>
              <a:buFont typeface="Arial"/>
              <a:buNone/>
              <a:defRPr b="0" i="0" sz="3000" u="none" cap="none" strike="noStrike">
                <a:solidFill>
                  <a:srgbClr val="7F7F7F"/>
                </a:solidFill>
                <a:latin typeface="Roboto Condensed Light"/>
                <a:ea typeface="Roboto Condensed Light"/>
                <a:cs typeface="Roboto Condensed Light"/>
                <a:sym typeface="Roboto Condensed Light"/>
              </a:defRPr>
            </a:lvl1pPr>
            <a:lvl2pPr lvl="1" marR="0" rtl="0" algn="ctr">
              <a:spcBef>
                <a:spcPts val="420"/>
              </a:spcBef>
              <a:spcAft>
                <a:spcPts val="0"/>
              </a:spcAft>
              <a:buClr>
                <a:srgbClr val="888888"/>
              </a:buClr>
              <a:buSzPts val="2100"/>
              <a:buFont typeface="Arial"/>
              <a:buNone/>
              <a:defRPr b="0" i="0" sz="2100" u="none" cap="none" strike="noStrike">
                <a:solidFill>
                  <a:srgbClr val="888888"/>
                </a:solidFill>
                <a:latin typeface="Arial"/>
                <a:ea typeface="Arial"/>
                <a:cs typeface="Arial"/>
                <a:sym typeface="Arial"/>
              </a:defRPr>
            </a:lvl2pPr>
            <a:lvl3pPr lvl="2" marR="0" rtl="0" algn="ctr">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lvl="3"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4pPr>
            <a:lvl5pPr lvl="4"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5pPr>
            <a:lvl6pPr lvl="5"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6pPr>
            <a:lvl7pPr lvl="6"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7pPr>
            <a:lvl8pPr lvl="7"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8pPr>
            <a:lvl9pPr lvl="8"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9pPr>
          </a:lstStyle>
          <a:p/>
        </p:txBody>
      </p:sp>
      <p:sp>
        <p:nvSpPr>
          <p:cNvPr id="78" name="Google Shape;78;p14"/>
          <p:cNvSpPr txBox="1"/>
          <p:nvPr>
            <p:ph type="ctrTitle"/>
          </p:nvPr>
        </p:nvSpPr>
        <p:spPr>
          <a:xfrm>
            <a:off x="3239197" y="250224"/>
            <a:ext cx="5096935" cy="2594576"/>
          </a:xfrm>
          <a:prstGeom prst="rect">
            <a:avLst/>
          </a:prstGeom>
          <a:noFill/>
          <a:ln>
            <a:noFill/>
          </a:ln>
        </p:spPr>
        <p:txBody>
          <a:bodyPr anchorCtr="0" anchor="b" bIns="45700" lIns="91425" spcFirstLastPara="1" rIns="91425" wrap="square" tIns="45700">
            <a:noAutofit/>
          </a:bodyPr>
          <a:lstStyle>
            <a:lvl1pPr lvl="0" marR="0" rtl="0" algn="l">
              <a:lnSpc>
                <a:spcPct val="114285"/>
              </a:lnSpc>
              <a:spcBef>
                <a:spcPts val="0"/>
              </a:spcBef>
              <a:spcAft>
                <a:spcPts val="0"/>
              </a:spcAft>
              <a:buClr>
                <a:srgbClr val="A7934B"/>
              </a:buClr>
              <a:buSzPts val="4200"/>
              <a:buFont typeface="Roboto"/>
              <a:buNone/>
              <a:defRPr b="1" i="0" sz="4200" u="none" cap="none" strike="noStrike">
                <a:solidFill>
                  <a:srgbClr val="A7934B"/>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3"/>
          <p:cNvSpPr txBox="1"/>
          <p:nvPr>
            <p:ph idx="10" type="dt"/>
          </p:nvPr>
        </p:nvSpPr>
        <p:spPr>
          <a:xfrm>
            <a:off x="285750" y="4358878"/>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 name="Google Shape;19;p3"/>
          <p:cNvSpPr txBox="1"/>
          <p:nvPr>
            <p:ph idx="11" type="ftr"/>
          </p:nvPr>
        </p:nvSpPr>
        <p:spPr>
          <a:xfrm>
            <a:off x="2344615" y="4358878"/>
            <a:ext cx="44562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 name="Google Shape;20;p3"/>
          <p:cNvSpPr txBox="1"/>
          <p:nvPr>
            <p:ph idx="12" type="sldNum"/>
          </p:nvPr>
        </p:nvSpPr>
        <p:spPr>
          <a:xfrm>
            <a:off x="6800850" y="4358878"/>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4"/>
          <p:cNvSpPr txBox="1"/>
          <p:nvPr>
            <p:ph type="title"/>
          </p:nvPr>
        </p:nvSpPr>
        <p:spPr>
          <a:xfrm>
            <a:off x="285750" y="150541"/>
            <a:ext cx="8572500" cy="761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A7934B"/>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 name="Google Shape;23;p4"/>
          <p:cNvSpPr txBox="1"/>
          <p:nvPr>
            <p:ph idx="1" type="body"/>
          </p:nvPr>
        </p:nvSpPr>
        <p:spPr>
          <a:xfrm>
            <a:off x="284285" y="911612"/>
            <a:ext cx="4211400" cy="3720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4" name="Google Shape;24;p4"/>
          <p:cNvSpPr txBox="1"/>
          <p:nvPr>
            <p:ph idx="2" type="body"/>
          </p:nvPr>
        </p:nvSpPr>
        <p:spPr>
          <a:xfrm>
            <a:off x="4648200" y="911612"/>
            <a:ext cx="4209900" cy="3720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5" name="Google Shape;25;p4"/>
          <p:cNvSpPr txBox="1"/>
          <p:nvPr>
            <p:ph idx="10" type="dt"/>
          </p:nvPr>
        </p:nvSpPr>
        <p:spPr>
          <a:xfrm>
            <a:off x="285750" y="4358878"/>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2344615" y="4358878"/>
            <a:ext cx="44562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800850" y="4358878"/>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8" name="Shape 28"/>
        <p:cNvGrpSpPr/>
        <p:nvPr/>
      </p:nvGrpSpPr>
      <p:grpSpPr>
        <a:xfrm>
          <a:off x="0" y="0"/>
          <a:ext cx="0" cy="0"/>
          <a:chOff x="0" y="0"/>
          <a:chExt cx="0" cy="0"/>
        </a:xfrm>
      </p:grpSpPr>
      <p:sp>
        <p:nvSpPr>
          <p:cNvPr id="29" name="Google Shape;29;p5"/>
          <p:cNvSpPr txBox="1"/>
          <p:nvPr>
            <p:ph idx="1" type="body"/>
          </p:nvPr>
        </p:nvSpPr>
        <p:spPr>
          <a:xfrm>
            <a:off x="285750" y="926335"/>
            <a:ext cx="4213200" cy="6180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30" name="Google Shape;30;p5"/>
          <p:cNvSpPr txBox="1"/>
          <p:nvPr>
            <p:ph idx="2" type="body"/>
          </p:nvPr>
        </p:nvSpPr>
        <p:spPr>
          <a:xfrm>
            <a:off x="285750" y="1558992"/>
            <a:ext cx="4213200" cy="30831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1" name="Google Shape;31;p5"/>
          <p:cNvSpPr txBox="1"/>
          <p:nvPr>
            <p:ph idx="3" type="body"/>
          </p:nvPr>
        </p:nvSpPr>
        <p:spPr>
          <a:xfrm>
            <a:off x="4629150" y="926335"/>
            <a:ext cx="4229100" cy="6180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32" name="Google Shape;32;p5"/>
          <p:cNvSpPr txBox="1"/>
          <p:nvPr>
            <p:ph idx="4" type="body"/>
          </p:nvPr>
        </p:nvSpPr>
        <p:spPr>
          <a:xfrm>
            <a:off x="4629150" y="1558992"/>
            <a:ext cx="4229100" cy="30831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285750" y="4358878"/>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 name="Google Shape;34;p5"/>
          <p:cNvSpPr txBox="1"/>
          <p:nvPr>
            <p:ph idx="11" type="ftr"/>
          </p:nvPr>
        </p:nvSpPr>
        <p:spPr>
          <a:xfrm>
            <a:off x="2344615" y="4358878"/>
            <a:ext cx="44562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5" name="Google Shape;35;p5"/>
          <p:cNvSpPr txBox="1"/>
          <p:nvPr>
            <p:ph idx="12" type="sldNum"/>
          </p:nvPr>
        </p:nvSpPr>
        <p:spPr>
          <a:xfrm>
            <a:off x="6800850" y="4358878"/>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5"/>
          <p:cNvSpPr txBox="1"/>
          <p:nvPr>
            <p:ph type="title"/>
          </p:nvPr>
        </p:nvSpPr>
        <p:spPr>
          <a:xfrm>
            <a:off x="285750" y="150541"/>
            <a:ext cx="8572500" cy="761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A7934B"/>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285750" y="150541"/>
            <a:ext cx="8572500" cy="761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A7934B"/>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 name="Google Shape;39;p6"/>
          <p:cNvSpPr txBox="1"/>
          <p:nvPr>
            <p:ph idx="10" type="dt"/>
          </p:nvPr>
        </p:nvSpPr>
        <p:spPr>
          <a:xfrm>
            <a:off x="285750" y="4358878"/>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2344615" y="4358878"/>
            <a:ext cx="44562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800850" y="4358878"/>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2" name="Shape 42"/>
        <p:cNvGrpSpPr/>
        <p:nvPr/>
      </p:nvGrpSpPr>
      <p:grpSpPr>
        <a:xfrm>
          <a:off x="0" y="0"/>
          <a:ext cx="0" cy="0"/>
          <a:chOff x="0" y="0"/>
          <a:chExt cx="0" cy="0"/>
        </a:xfrm>
      </p:grpSpPr>
      <p:sp>
        <p:nvSpPr>
          <p:cNvPr id="43" name="Google Shape;43;p7"/>
          <p:cNvSpPr txBox="1"/>
          <p:nvPr>
            <p:ph type="title"/>
          </p:nvPr>
        </p:nvSpPr>
        <p:spPr>
          <a:xfrm>
            <a:off x="285750" y="342900"/>
            <a:ext cx="2949600" cy="1200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rgbClr val="A7934B"/>
              </a:buClr>
              <a:buSzPts val="3200"/>
              <a:buFont typeface="Roboto"/>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3235325" y="342901"/>
            <a:ext cx="5622900" cy="4053000"/>
          </a:xfrm>
          <a:prstGeom prst="rect">
            <a:avLst/>
          </a:prstGeom>
          <a:noFill/>
          <a:ln>
            <a:noFill/>
          </a:ln>
        </p:spPr>
        <p:txBody>
          <a:bodyPr anchorCtr="0" anchor="t" bIns="45700" lIns="91425" spcFirstLastPara="1" rIns="91425" wrap="square" tIns="45700">
            <a:no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45" name="Google Shape;45;p7"/>
          <p:cNvSpPr txBox="1"/>
          <p:nvPr>
            <p:ph idx="2" type="body"/>
          </p:nvPr>
        </p:nvSpPr>
        <p:spPr>
          <a:xfrm>
            <a:off x="285750" y="1706136"/>
            <a:ext cx="2949600" cy="2695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46" name="Google Shape;46;p7"/>
          <p:cNvSpPr txBox="1"/>
          <p:nvPr>
            <p:ph idx="10" type="dt"/>
          </p:nvPr>
        </p:nvSpPr>
        <p:spPr>
          <a:xfrm>
            <a:off x="285750" y="4358878"/>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 name="Google Shape;47;p7"/>
          <p:cNvSpPr txBox="1"/>
          <p:nvPr>
            <p:ph idx="11" type="ftr"/>
          </p:nvPr>
        </p:nvSpPr>
        <p:spPr>
          <a:xfrm>
            <a:off x="2344615" y="4358878"/>
            <a:ext cx="44562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8" name="Google Shape;48;p7"/>
          <p:cNvSpPr txBox="1"/>
          <p:nvPr>
            <p:ph idx="12" type="sldNum"/>
          </p:nvPr>
        </p:nvSpPr>
        <p:spPr>
          <a:xfrm>
            <a:off x="6800850" y="4358878"/>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9" name="Shape 49"/>
        <p:cNvGrpSpPr/>
        <p:nvPr/>
      </p:nvGrpSpPr>
      <p:grpSpPr>
        <a:xfrm>
          <a:off x="0" y="0"/>
          <a:ext cx="0" cy="0"/>
          <a:chOff x="0" y="0"/>
          <a:chExt cx="0" cy="0"/>
        </a:xfrm>
      </p:grpSpPr>
      <p:sp>
        <p:nvSpPr>
          <p:cNvPr id="50" name="Google Shape;50;p8"/>
          <p:cNvSpPr txBox="1"/>
          <p:nvPr>
            <p:ph type="title"/>
          </p:nvPr>
        </p:nvSpPr>
        <p:spPr>
          <a:xfrm>
            <a:off x="285750" y="342900"/>
            <a:ext cx="2949600" cy="1200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rgbClr val="A7934B"/>
              </a:buClr>
              <a:buSzPts val="3200"/>
              <a:buFont typeface="Roboto"/>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1" name="Google Shape;51;p8"/>
          <p:cNvSpPr/>
          <p:nvPr>
            <p:ph idx="2" type="pic"/>
          </p:nvPr>
        </p:nvSpPr>
        <p:spPr>
          <a:xfrm>
            <a:off x="3235325" y="342901"/>
            <a:ext cx="5622900" cy="4053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2" name="Google Shape;52;p8"/>
          <p:cNvSpPr txBox="1"/>
          <p:nvPr>
            <p:ph idx="1" type="body"/>
          </p:nvPr>
        </p:nvSpPr>
        <p:spPr>
          <a:xfrm>
            <a:off x="285750" y="1706136"/>
            <a:ext cx="2949600" cy="2695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53" name="Google Shape;53;p8"/>
          <p:cNvSpPr txBox="1"/>
          <p:nvPr>
            <p:ph idx="10" type="dt"/>
          </p:nvPr>
        </p:nvSpPr>
        <p:spPr>
          <a:xfrm>
            <a:off x="285750" y="4358878"/>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2344615" y="4358878"/>
            <a:ext cx="44562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800850" y="4358878"/>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6" name="Shape 56"/>
        <p:cNvGrpSpPr/>
        <p:nvPr/>
      </p:nvGrpSpPr>
      <p:grpSpPr>
        <a:xfrm>
          <a:off x="0" y="0"/>
          <a:ext cx="0" cy="0"/>
          <a:chOff x="0" y="0"/>
          <a:chExt cx="0" cy="0"/>
        </a:xfrm>
      </p:grpSpPr>
      <p:sp>
        <p:nvSpPr>
          <p:cNvPr id="57" name="Google Shape;57;p9"/>
          <p:cNvSpPr txBox="1"/>
          <p:nvPr>
            <p:ph type="title"/>
          </p:nvPr>
        </p:nvSpPr>
        <p:spPr>
          <a:xfrm>
            <a:off x="285750" y="150541"/>
            <a:ext cx="8572500" cy="761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A7934B"/>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8" name="Google Shape;58;p9"/>
          <p:cNvSpPr txBox="1"/>
          <p:nvPr>
            <p:ph idx="1" type="body"/>
          </p:nvPr>
        </p:nvSpPr>
        <p:spPr>
          <a:xfrm rot="5400000">
            <a:off x="2848349" y="-1650988"/>
            <a:ext cx="3447300" cy="85725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9" name="Google Shape;59;p9"/>
          <p:cNvSpPr txBox="1"/>
          <p:nvPr>
            <p:ph idx="10" type="dt"/>
          </p:nvPr>
        </p:nvSpPr>
        <p:spPr>
          <a:xfrm>
            <a:off x="285750" y="4358878"/>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p9"/>
          <p:cNvSpPr txBox="1"/>
          <p:nvPr>
            <p:ph idx="11" type="ftr"/>
          </p:nvPr>
        </p:nvSpPr>
        <p:spPr>
          <a:xfrm>
            <a:off x="2344615" y="4358878"/>
            <a:ext cx="44562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1" name="Google Shape;61;p9"/>
          <p:cNvSpPr txBox="1"/>
          <p:nvPr>
            <p:ph idx="12" type="sldNum"/>
          </p:nvPr>
        </p:nvSpPr>
        <p:spPr>
          <a:xfrm>
            <a:off x="6800850" y="4358878"/>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2" name="Shape 62"/>
        <p:cNvGrpSpPr/>
        <p:nvPr/>
      </p:nvGrpSpPr>
      <p:grpSpPr>
        <a:xfrm>
          <a:off x="0" y="0"/>
          <a:ext cx="0" cy="0"/>
          <a:chOff x="0" y="0"/>
          <a:chExt cx="0" cy="0"/>
        </a:xfrm>
      </p:grpSpPr>
      <p:sp>
        <p:nvSpPr>
          <p:cNvPr id="63" name="Google Shape;63;p10"/>
          <p:cNvSpPr txBox="1"/>
          <p:nvPr>
            <p:ph type="title"/>
          </p:nvPr>
        </p:nvSpPr>
        <p:spPr>
          <a:xfrm rot="5400000">
            <a:off x="5692949" y="1467543"/>
            <a:ext cx="4359000" cy="19716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A7934B"/>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4" name="Google Shape;64;p10"/>
          <p:cNvSpPr txBox="1"/>
          <p:nvPr>
            <p:ph idx="1" type="body"/>
          </p:nvPr>
        </p:nvSpPr>
        <p:spPr>
          <a:xfrm rot="5400000">
            <a:off x="1406626" y="-847106"/>
            <a:ext cx="4359000" cy="66009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5" name="Google Shape;65;p10"/>
          <p:cNvSpPr txBox="1"/>
          <p:nvPr>
            <p:ph idx="10" type="dt"/>
          </p:nvPr>
        </p:nvSpPr>
        <p:spPr>
          <a:xfrm>
            <a:off x="285750" y="4358878"/>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2344615" y="4358878"/>
            <a:ext cx="44562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6800850" y="4358878"/>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slideLayout" Target="../slideLayouts/slideLayout12.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85750" y="150541"/>
            <a:ext cx="8572500" cy="761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A7934B"/>
              </a:buClr>
              <a:buSzPts val="3600"/>
              <a:buFont typeface="Roboto"/>
              <a:buNone/>
              <a:defRPr b="1" i="0" sz="3600" u="none" cap="none" strike="noStrike">
                <a:solidFill>
                  <a:srgbClr val="A7934B"/>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285750" y="911612"/>
            <a:ext cx="8572500" cy="3447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285750" y="4358878"/>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2344615" y="4358878"/>
            <a:ext cx="44562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6800850" y="4358878"/>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5" name="Shape 7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comments" Target="../comments/comment5.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comments" Target="../comments/commen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comments" Target="../comments/commen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s://www.physiospot.com/research/why-physical-therapists-can-use-heart-rate-variability-hrv-as-a-measurement-tool/" TargetMode="External"/><Relationship Id="rId4" Type="http://schemas.openxmlformats.org/officeDocument/2006/relationships/image" Target="../media/image17.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comments" Target="../comments/commen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comments" Target="../comments/comment4.xml"/><Relationship Id="rId4" Type="http://schemas.openxmlformats.org/officeDocument/2006/relationships/image" Target="../media/image7.png"/><Relationship Id="rId5" Type="http://schemas.openxmlformats.org/officeDocument/2006/relationships/hyperlink" Target="http://drive.google.com/file/d/11MBX0aAy4GhLjxWWGNbqwuLVBhWGQBVd/view" TargetMode="External"/><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ctrTitle"/>
          </p:nvPr>
        </p:nvSpPr>
        <p:spPr>
          <a:xfrm>
            <a:off x="2633738" y="301675"/>
            <a:ext cx="5669100" cy="8142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 sz="4400"/>
              <a:t>Ace of Hearts</a:t>
            </a:r>
            <a:endParaRPr/>
          </a:p>
        </p:txBody>
      </p:sp>
      <p:sp>
        <p:nvSpPr>
          <p:cNvPr id="84" name="Google Shape;84;p15"/>
          <p:cNvSpPr txBox="1"/>
          <p:nvPr>
            <p:ph idx="1" type="subTitle"/>
          </p:nvPr>
        </p:nvSpPr>
        <p:spPr>
          <a:xfrm>
            <a:off x="2406276" y="3465375"/>
            <a:ext cx="6395700" cy="1263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Clr>
                <a:schemeClr val="dk1"/>
              </a:buClr>
              <a:buSzPts val="1100"/>
              <a:buNone/>
            </a:pPr>
            <a:r>
              <a:rPr lang="en" sz="1900">
                <a:solidFill>
                  <a:srgbClr val="666666"/>
                </a:solidFill>
                <a:latin typeface="Roboto"/>
                <a:ea typeface="Roboto"/>
                <a:cs typeface="Roboto"/>
                <a:sym typeface="Roboto"/>
              </a:rPr>
              <a:t>Mia Giandinoto, Hannah Hagenau, Anna Johnson, Shivani Kulkarni, Dhruv Modi, Sherina Thomas, Matthew Tran</a:t>
            </a:r>
            <a:endParaRPr sz="2700"/>
          </a:p>
        </p:txBody>
      </p:sp>
      <p:sp>
        <p:nvSpPr>
          <p:cNvPr id="85" name="Google Shape;85;p15"/>
          <p:cNvSpPr txBox="1"/>
          <p:nvPr/>
        </p:nvSpPr>
        <p:spPr>
          <a:xfrm>
            <a:off x="7113600" y="4737300"/>
            <a:ext cx="20304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November 12th</a:t>
            </a:r>
            <a:r>
              <a:rPr lang="en">
                <a:solidFill>
                  <a:srgbClr val="666666"/>
                </a:solidFill>
              </a:rPr>
              <a:t>, 2020</a:t>
            </a:r>
            <a:endParaRPr>
              <a:solidFill>
                <a:srgbClr val="666666"/>
              </a:solidFill>
            </a:endParaRPr>
          </a:p>
        </p:txBody>
      </p:sp>
      <p:pic>
        <p:nvPicPr>
          <p:cNvPr id="86" name="Google Shape;86;p15"/>
          <p:cNvPicPr preferRelativeResize="0"/>
          <p:nvPr/>
        </p:nvPicPr>
        <p:blipFill>
          <a:blip r:embed="rId4">
            <a:alphaModFix/>
          </a:blip>
          <a:stretch>
            <a:fillRect/>
          </a:stretch>
        </p:blipFill>
        <p:spPr>
          <a:xfrm>
            <a:off x="2444675" y="546400"/>
            <a:ext cx="6318902" cy="35543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ph type="title"/>
          </p:nvPr>
        </p:nvSpPr>
        <p:spPr>
          <a:xfrm>
            <a:off x="157475" y="129325"/>
            <a:ext cx="6968700" cy="712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Signal Analysis</a:t>
            </a:r>
            <a:endParaRPr/>
          </a:p>
        </p:txBody>
      </p:sp>
      <p:pic>
        <p:nvPicPr>
          <p:cNvPr id="189" name="Google Shape;189;p24"/>
          <p:cNvPicPr preferRelativeResize="0"/>
          <p:nvPr/>
        </p:nvPicPr>
        <p:blipFill>
          <a:blip r:embed="rId4">
            <a:alphaModFix/>
          </a:blip>
          <a:stretch>
            <a:fillRect/>
          </a:stretch>
        </p:blipFill>
        <p:spPr>
          <a:xfrm>
            <a:off x="241700" y="722300"/>
            <a:ext cx="5644525" cy="4233374"/>
          </a:xfrm>
          <a:prstGeom prst="rect">
            <a:avLst/>
          </a:prstGeom>
          <a:noFill/>
          <a:ln>
            <a:noFill/>
          </a:ln>
        </p:spPr>
      </p:pic>
      <p:sp>
        <p:nvSpPr>
          <p:cNvPr id="190" name="Google Shape;190;p24"/>
          <p:cNvSpPr txBox="1"/>
          <p:nvPr/>
        </p:nvSpPr>
        <p:spPr>
          <a:xfrm>
            <a:off x="5814000" y="2064200"/>
            <a:ext cx="2669400" cy="17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666666"/>
                </a:solidFill>
                <a:latin typeface="Roboto"/>
                <a:ea typeface="Roboto"/>
                <a:cs typeface="Roboto"/>
                <a:sym typeface="Roboto"/>
              </a:rPr>
              <a:t>Signal recorded at 44,100 Hz, downsampled to 500 Hz and</a:t>
            </a:r>
            <a:endParaRPr sz="1500">
              <a:solidFill>
                <a:srgbClr val="666666"/>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1500">
                <a:solidFill>
                  <a:srgbClr val="666666"/>
                </a:solidFill>
                <a:latin typeface="Roboto"/>
                <a:ea typeface="Roboto"/>
                <a:cs typeface="Roboto"/>
                <a:sym typeface="Roboto"/>
              </a:rPr>
              <a:t>R-peak detection using find_peaks function w/ Partial Wavelet Reconstruction</a:t>
            </a:r>
            <a:endParaRPr sz="1500">
              <a:solidFill>
                <a:srgbClr val="666666"/>
              </a:solidFill>
              <a:latin typeface="Roboto"/>
              <a:ea typeface="Roboto"/>
              <a:cs typeface="Roboto"/>
              <a:sym typeface="Roboto"/>
            </a:endParaRPr>
          </a:p>
        </p:txBody>
      </p:sp>
      <p:sp>
        <p:nvSpPr>
          <p:cNvPr id="191" name="Google Shape;191;p24"/>
          <p:cNvSpPr txBox="1"/>
          <p:nvPr/>
        </p:nvSpPr>
        <p:spPr>
          <a:xfrm>
            <a:off x="2366000" y="4684225"/>
            <a:ext cx="1395900" cy="1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oboto"/>
                <a:ea typeface="Roboto"/>
                <a:cs typeface="Roboto"/>
                <a:sym typeface="Roboto"/>
              </a:rPr>
              <a:t>Time (s*500)</a:t>
            </a:r>
            <a:endParaRPr sz="8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HRV Stress Test</a:t>
            </a:r>
            <a:endParaRPr/>
          </a:p>
        </p:txBody>
      </p:sp>
      <p:sp>
        <p:nvSpPr>
          <p:cNvPr id="197" name="Google Shape;197;p25"/>
          <p:cNvSpPr txBox="1"/>
          <p:nvPr>
            <p:ph idx="1" type="body"/>
          </p:nvPr>
        </p:nvSpPr>
        <p:spPr>
          <a:xfrm>
            <a:off x="311700" y="1152475"/>
            <a:ext cx="4751100" cy="341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 sz="1600">
                <a:solidFill>
                  <a:srgbClr val="666666"/>
                </a:solidFill>
              </a:rPr>
              <a:t>Results:</a:t>
            </a:r>
            <a:endParaRPr sz="1600">
              <a:solidFill>
                <a:srgbClr val="666666"/>
              </a:solidFill>
            </a:endParaRPr>
          </a:p>
          <a:p>
            <a:pPr indent="0" lvl="0" marL="0" rtl="0" algn="l">
              <a:spcBef>
                <a:spcPts val="1000"/>
              </a:spcBef>
              <a:spcAft>
                <a:spcPts val="0"/>
              </a:spcAft>
              <a:buNone/>
            </a:pPr>
            <a:r>
              <a:t/>
            </a:r>
            <a:endParaRPr sz="1400">
              <a:solidFill>
                <a:srgbClr val="666666"/>
              </a:solidFill>
            </a:endParaRPr>
          </a:p>
          <a:p>
            <a:pPr indent="0" lvl="0" marL="0" rtl="0" algn="l">
              <a:spcBef>
                <a:spcPts val="1000"/>
              </a:spcBef>
              <a:spcAft>
                <a:spcPts val="0"/>
              </a:spcAft>
              <a:buNone/>
            </a:pPr>
            <a:r>
              <a:t/>
            </a:r>
            <a:endParaRPr b="1" sz="1400">
              <a:solidFill>
                <a:srgbClr val="666666"/>
              </a:solidFill>
            </a:endParaRPr>
          </a:p>
          <a:p>
            <a:pPr indent="0" lvl="0" marL="0" rtl="0" algn="l">
              <a:spcBef>
                <a:spcPts val="1000"/>
              </a:spcBef>
              <a:spcAft>
                <a:spcPts val="0"/>
              </a:spcAft>
              <a:buNone/>
            </a:pPr>
            <a:r>
              <a:t/>
            </a:r>
            <a:endParaRPr b="1" sz="1400">
              <a:solidFill>
                <a:srgbClr val="666666"/>
              </a:solidFill>
            </a:endParaRPr>
          </a:p>
          <a:p>
            <a:pPr indent="0" lvl="0" marL="0" rtl="0" algn="l">
              <a:spcBef>
                <a:spcPts val="1000"/>
              </a:spcBef>
              <a:spcAft>
                <a:spcPts val="0"/>
              </a:spcAft>
              <a:buNone/>
            </a:pPr>
            <a:r>
              <a:t/>
            </a:r>
            <a:endParaRPr b="1" sz="1400">
              <a:solidFill>
                <a:srgbClr val="666666"/>
              </a:solidFill>
            </a:endParaRPr>
          </a:p>
          <a:p>
            <a:pPr indent="0" lvl="0" marL="0" rtl="0" algn="l">
              <a:spcBef>
                <a:spcPts val="1000"/>
              </a:spcBef>
              <a:spcAft>
                <a:spcPts val="0"/>
              </a:spcAft>
              <a:buNone/>
            </a:pPr>
            <a:r>
              <a:t/>
            </a:r>
            <a:endParaRPr b="1" sz="1400">
              <a:solidFill>
                <a:srgbClr val="666666"/>
              </a:solidFill>
            </a:endParaRPr>
          </a:p>
          <a:p>
            <a:pPr indent="0" lvl="0" marL="0" rtl="0" algn="l">
              <a:spcBef>
                <a:spcPts val="1000"/>
              </a:spcBef>
              <a:spcAft>
                <a:spcPts val="0"/>
              </a:spcAft>
              <a:buNone/>
            </a:pPr>
            <a:r>
              <a:t/>
            </a:r>
            <a:endParaRPr b="1" sz="1400">
              <a:solidFill>
                <a:srgbClr val="666666"/>
              </a:solidFill>
            </a:endParaRPr>
          </a:p>
          <a:p>
            <a:pPr indent="0" lvl="0" marL="0" rtl="0" algn="l">
              <a:spcBef>
                <a:spcPts val="1000"/>
              </a:spcBef>
              <a:spcAft>
                <a:spcPts val="0"/>
              </a:spcAft>
              <a:buNone/>
            </a:pPr>
            <a:r>
              <a:rPr b="1" lang="en" sz="1400">
                <a:solidFill>
                  <a:srgbClr val="666666"/>
                </a:solidFill>
              </a:rPr>
              <a:t>T-Test:</a:t>
            </a:r>
            <a:r>
              <a:rPr lang="en" sz="1400">
                <a:solidFill>
                  <a:srgbClr val="666666"/>
                </a:solidFill>
              </a:rPr>
              <a:t> stressed values are significantly greater than unstressed values</a:t>
            </a:r>
            <a:endParaRPr sz="1400">
              <a:solidFill>
                <a:srgbClr val="666666"/>
              </a:solidFill>
            </a:endParaRPr>
          </a:p>
          <a:p>
            <a:pPr indent="-317500" lvl="0" marL="457200" rtl="0" algn="l">
              <a:spcBef>
                <a:spcPts val="1000"/>
              </a:spcBef>
              <a:spcAft>
                <a:spcPts val="0"/>
              </a:spcAft>
              <a:buClr>
                <a:srgbClr val="666666"/>
              </a:buClr>
              <a:buSzPts val="1400"/>
              <a:buChar char="•"/>
            </a:pPr>
            <a:r>
              <a:rPr lang="en" sz="1400">
                <a:solidFill>
                  <a:srgbClr val="666666"/>
                </a:solidFill>
              </a:rPr>
              <a:t>t=3.19</a:t>
            </a:r>
            <a:endParaRPr sz="1400">
              <a:solidFill>
                <a:srgbClr val="666666"/>
              </a:solidFill>
            </a:endParaRPr>
          </a:p>
          <a:p>
            <a:pPr indent="-317500" lvl="0" marL="457200" rtl="0" algn="l">
              <a:spcBef>
                <a:spcPts val="0"/>
              </a:spcBef>
              <a:spcAft>
                <a:spcPts val="0"/>
              </a:spcAft>
              <a:buClr>
                <a:srgbClr val="666666"/>
              </a:buClr>
              <a:buSzPts val="1400"/>
              <a:buChar char="•"/>
            </a:pPr>
            <a:r>
              <a:rPr lang="en" sz="1400">
                <a:solidFill>
                  <a:srgbClr val="666666"/>
                </a:solidFill>
              </a:rPr>
              <a:t>p&lt;0.05</a:t>
            </a:r>
            <a:endParaRPr sz="1400">
              <a:solidFill>
                <a:srgbClr val="666666"/>
              </a:solidFill>
            </a:endParaRPr>
          </a:p>
          <a:p>
            <a:pPr indent="0" lvl="0" marL="0" rtl="0" algn="l">
              <a:spcBef>
                <a:spcPts val="1000"/>
              </a:spcBef>
              <a:spcAft>
                <a:spcPts val="0"/>
              </a:spcAft>
              <a:buNone/>
            </a:pPr>
            <a:r>
              <a:t/>
            </a:r>
            <a:endParaRPr sz="1400">
              <a:solidFill>
                <a:srgbClr val="666666"/>
              </a:solidFill>
            </a:endParaRPr>
          </a:p>
          <a:p>
            <a:pPr indent="0" lvl="0" marL="0" rtl="0" algn="l">
              <a:spcBef>
                <a:spcPts val="1000"/>
              </a:spcBef>
              <a:spcAft>
                <a:spcPts val="0"/>
              </a:spcAft>
              <a:buNone/>
            </a:pPr>
            <a:r>
              <a:t/>
            </a:r>
            <a:endParaRPr sz="1400">
              <a:solidFill>
                <a:srgbClr val="666666"/>
              </a:solidFill>
            </a:endParaRPr>
          </a:p>
        </p:txBody>
      </p:sp>
      <p:pic>
        <p:nvPicPr>
          <p:cNvPr id="198" name="Google Shape;198;p25"/>
          <p:cNvPicPr preferRelativeResize="0"/>
          <p:nvPr/>
        </p:nvPicPr>
        <p:blipFill>
          <a:blip r:embed="rId3">
            <a:alphaModFix/>
          </a:blip>
          <a:stretch>
            <a:fillRect/>
          </a:stretch>
        </p:blipFill>
        <p:spPr>
          <a:xfrm>
            <a:off x="5771025" y="321788"/>
            <a:ext cx="2835645" cy="2126724"/>
          </a:xfrm>
          <a:prstGeom prst="rect">
            <a:avLst/>
          </a:prstGeom>
          <a:noFill/>
          <a:ln>
            <a:noFill/>
          </a:ln>
        </p:spPr>
      </p:pic>
      <p:pic>
        <p:nvPicPr>
          <p:cNvPr id="199" name="Google Shape;199;p25"/>
          <p:cNvPicPr preferRelativeResize="0"/>
          <p:nvPr/>
        </p:nvPicPr>
        <p:blipFill>
          <a:blip r:embed="rId4">
            <a:alphaModFix/>
          </a:blip>
          <a:stretch>
            <a:fillRect/>
          </a:stretch>
        </p:blipFill>
        <p:spPr>
          <a:xfrm>
            <a:off x="5836025" y="2571738"/>
            <a:ext cx="2705651" cy="2029224"/>
          </a:xfrm>
          <a:prstGeom prst="rect">
            <a:avLst/>
          </a:prstGeom>
          <a:noFill/>
          <a:ln>
            <a:noFill/>
          </a:ln>
        </p:spPr>
      </p:pic>
      <p:sp>
        <p:nvSpPr>
          <p:cNvPr id="200" name="Google Shape;200;p25"/>
          <p:cNvSpPr txBox="1"/>
          <p:nvPr/>
        </p:nvSpPr>
        <p:spPr>
          <a:xfrm>
            <a:off x="6642100" y="198425"/>
            <a:ext cx="1093500" cy="2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latin typeface="Roboto"/>
                <a:ea typeface="Roboto"/>
                <a:cs typeface="Roboto"/>
                <a:sym typeface="Roboto"/>
              </a:rPr>
              <a:t>Unstressed</a:t>
            </a:r>
            <a:endParaRPr b="1">
              <a:solidFill>
                <a:srgbClr val="666666"/>
              </a:solidFill>
              <a:latin typeface="Roboto"/>
              <a:ea typeface="Roboto"/>
              <a:cs typeface="Roboto"/>
              <a:sym typeface="Roboto"/>
            </a:endParaRPr>
          </a:p>
        </p:txBody>
      </p:sp>
      <p:sp>
        <p:nvSpPr>
          <p:cNvPr id="201" name="Google Shape;201;p25"/>
          <p:cNvSpPr txBox="1"/>
          <p:nvPr/>
        </p:nvSpPr>
        <p:spPr>
          <a:xfrm>
            <a:off x="6734350" y="2493250"/>
            <a:ext cx="909000" cy="2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latin typeface="Roboto"/>
                <a:ea typeface="Roboto"/>
                <a:cs typeface="Roboto"/>
                <a:sym typeface="Roboto"/>
              </a:rPr>
              <a:t>S</a:t>
            </a:r>
            <a:r>
              <a:rPr b="1" lang="en">
                <a:solidFill>
                  <a:srgbClr val="666666"/>
                </a:solidFill>
                <a:latin typeface="Roboto"/>
                <a:ea typeface="Roboto"/>
                <a:cs typeface="Roboto"/>
                <a:sym typeface="Roboto"/>
              </a:rPr>
              <a:t>tressed</a:t>
            </a:r>
            <a:endParaRPr b="1">
              <a:solidFill>
                <a:srgbClr val="666666"/>
              </a:solidFill>
              <a:latin typeface="Roboto"/>
              <a:ea typeface="Roboto"/>
              <a:cs typeface="Roboto"/>
              <a:sym typeface="Roboto"/>
            </a:endParaRPr>
          </a:p>
        </p:txBody>
      </p:sp>
      <p:sp>
        <p:nvSpPr>
          <p:cNvPr id="202" name="Google Shape;202;p25"/>
          <p:cNvSpPr txBox="1"/>
          <p:nvPr/>
        </p:nvSpPr>
        <p:spPr>
          <a:xfrm rot="-5400000">
            <a:off x="5537125" y="1294538"/>
            <a:ext cx="5466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Roboto"/>
                <a:ea typeface="Roboto"/>
                <a:cs typeface="Roboto"/>
                <a:sym typeface="Roboto"/>
              </a:rPr>
              <a:t>RR Interval</a:t>
            </a:r>
            <a:endParaRPr sz="600">
              <a:latin typeface="Roboto"/>
              <a:ea typeface="Roboto"/>
              <a:cs typeface="Roboto"/>
              <a:sym typeface="Roboto"/>
            </a:endParaRPr>
          </a:p>
        </p:txBody>
      </p:sp>
      <p:sp>
        <p:nvSpPr>
          <p:cNvPr id="203" name="Google Shape;203;p25"/>
          <p:cNvSpPr txBox="1"/>
          <p:nvPr/>
        </p:nvSpPr>
        <p:spPr>
          <a:xfrm rot="-5400000">
            <a:off x="5575275" y="3495751"/>
            <a:ext cx="5727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Roboto"/>
                <a:ea typeface="Roboto"/>
                <a:cs typeface="Roboto"/>
                <a:sym typeface="Roboto"/>
              </a:rPr>
              <a:t>RR Interval</a:t>
            </a:r>
            <a:endParaRPr sz="600">
              <a:latin typeface="Roboto"/>
              <a:ea typeface="Roboto"/>
              <a:cs typeface="Roboto"/>
              <a:sym typeface="Roboto"/>
            </a:endParaRPr>
          </a:p>
        </p:txBody>
      </p:sp>
      <p:sp>
        <p:nvSpPr>
          <p:cNvPr id="204" name="Google Shape;204;p25"/>
          <p:cNvSpPr txBox="1"/>
          <p:nvPr/>
        </p:nvSpPr>
        <p:spPr>
          <a:xfrm>
            <a:off x="6914350" y="4463725"/>
            <a:ext cx="5490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Roboto"/>
                <a:ea typeface="Roboto"/>
                <a:cs typeface="Roboto"/>
                <a:sym typeface="Roboto"/>
              </a:rPr>
              <a:t>Time (sec)</a:t>
            </a:r>
            <a:endParaRPr sz="600">
              <a:latin typeface="Roboto"/>
              <a:ea typeface="Roboto"/>
              <a:cs typeface="Roboto"/>
              <a:sym typeface="Roboto"/>
            </a:endParaRPr>
          </a:p>
        </p:txBody>
      </p:sp>
      <p:sp>
        <p:nvSpPr>
          <p:cNvPr id="205" name="Google Shape;205;p25"/>
          <p:cNvSpPr txBox="1"/>
          <p:nvPr/>
        </p:nvSpPr>
        <p:spPr>
          <a:xfrm>
            <a:off x="6896200" y="2267300"/>
            <a:ext cx="5853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Roboto"/>
                <a:ea typeface="Roboto"/>
                <a:cs typeface="Roboto"/>
                <a:sym typeface="Roboto"/>
              </a:rPr>
              <a:t>Time (sec)</a:t>
            </a:r>
            <a:endParaRPr sz="600">
              <a:latin typeface="Roboto"/>
              <a:ea typeface="Roboto"/>
              <a:cs typeface="Roboto"/>
              <a:sym typeface="Roboto"/>
            </a:endParaRPr>
          </a:p>
        </p:txBody>
      </p:sp>
      <p:graphicFrame>
        <p:nvGraphicFramePr>
          <p:cNvPr id="206" name="Google Shape;206;p25"/>
          <p:cNvGraphicFramePr/>
          <p:nvPr/>
        </p:nvGraphicFramePr>
        <p:xfrm>
          <a:off x="311700" y="1694425"/>
          <a:ext cx="3000000" cy="3000000"/>
        </p:xfrm>
        <a:graphic>
          <a:graphicData uri="http://schemas.openxmlformats.org/drawingml/2006/table">
            <a:tbl>
              <a:tblPr>
                <a:noFill/>
                <a:tableStyleId>{103FFCEB-8F49-4670-AE6F-C5F4DC91C6A3}</a:tableStyleId>
              </a:tblPr>
              <a:tblGrid>
                <a:gridCol w="2375500"/>
                <a:gridCol w="2375500"/>
              </a:tblGrid>
              <a:tr h="381000">
                <a:tc>
                  <a:txBody>
                    <a:bodyPr/>
                    <a:lstStyle/>
                    <a:p>
                      <a:pPr indent="0" lvl="0" marL="0" rtl="0" algn="ctr">
                        <a:spcBef>
                          <a:spcPts val="0"/>
                        </a:spcBef>
                        <a:spcAft>
                          <a:spcPts val="0"/>
                        </a:spcAft>
                        <a:buNone/>
                      </a:pPr>
                      <a:r>
                        <a:rPr b="1" lang="en">
                          <a:solidFill>
                            <a:srgbClr val="666666"/>
                          </a:solidFill>
                          <a:latin typeface="Roboto"/>
                          <a:ea typeface="Roboto"/>
                          <a:cs typeface="Roboto"/>
                          <a:sym typeface="Roboto"/>
                        </a:rPr>
                        <a:t>Unstressed</a:t>
                      </a:r>
                      <a:endParaRPr b="1">
                        <a:solidFill>
                          <a:srgbClr val="666666"/>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
                          <a:solidFill>
                            <a:srgbClr val="666666"/>
                          </a:solidFill>
                          <a:latin typeface="Roboto"/>
                          <a:ea typeface="Roboto"/>
                          <a:cs typeface="Roboto"/>
                          <a:sym typeface="Roboto"/>
                        </a:rPr>
                        <a:t>Stressed</a:t>
                      </a:r>
                      <a:endParaRPr b="1">
                        <a:solidFill>
                          <a:srgbClr val="666666"/>
                        </a:solidFill>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
                          <a:solidFill>
                            <a:srgbClr val="666666"/>
                          </a:solidFill>
                          <a:latin typeface="Roboto"/>
                          <a:ea typeface="Roboto"/>
                          <a:cs typeface="Roboto"/>
                          <a:sym typeface="Roboto"/>
                        </a:rPr>
                        <a:t>2.557</a:t>
                      </a:r>
                      <a:endParaRPr>
                        <a:solidFill>
                          <a:srgbClr val="666666"/>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solidFill>
                            <a:srgbClr val="666666"/>
                          </a:solidFill>
                          <a:latin typeface="Roboto"/>
                          <a:ea typeface="Roboto"/>
                          <a:cs typeface="Roboto"/>
                          <a:sym typeface="Roboto"/>
                        </a:rPr>
                        <a:t>6.077</a:t>
                      </a:r>
                      <a:endParaRPr>
                        <a:solidFill>
                          <a:srgbClr val="666666"/>
                        </a:solidFill>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
                          <a:solidFill>
                            <a:srgbClr val="666666"/>
                          </a:solidFill>
                          <a:latin typeface="Roboto"/>
                          <a:ea typeface="Roboto"/>
                          <a:cs typeface="Roboto"/>
                          <a:sym typeface="Roboto"/>
                        </a:rPr>
                        <a:t>2.142</a:t>
                      </a:r>
                      <a:endParaRPr>
                        <a:solidFill>
                          <a:srgbClr val="666666"/>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solidFill>
                            <a:srgbClr val="666666"/>
                          </a:solidFill>
                          <a:latin typeface="Roboto"/>
                          <a:ea typeface="Roboto"/>
                          <a:cs typeface="Roboto"/>
                          <a:sym typeface="Roboto"/>
                        </a:rPr>
                        <a:t>4.332</a:t>
                      </a:r>
                      <a:endParaRPr>
                        <a:solidFill>
                          <a:srgbClr val="666666"/>
                        </a:solidFill>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
                          <a:solidFill>
                            <a:srgbClr val="666666"/>
                          </a:solidFill>
                          <a:latin typeface="Roboto"/>
                          <a:ea typeface="Roboto"/>
                          <a:cs typeface="Roboto"/>
                          <a:sym typeface="Roboto"/>
                        </a:rPr>
                        <a:t>2.209</a:t>
                      </a:r>
                      <a:endParaRPr>
                        <a:solidFill>
                          <a:srgbClr val="666666"/>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a:solidFill>
                            <a:srgbClr val="666666"/>
                          </a:solidFill>
                          <a:latin typeface="Roboto"/>
                          <a:ea typeface="Roboto"/>
                          <a:cs typeface="Roboto"/>
                          <a:sym typeface="Roboto"/>
                        </a:rPr>
                        <a:t>3.610</a:t>
                      </a:r>
                      <a:endParaRPr>
                        <a:solidFill>
                          <a:srgbClr val="666666"/>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Improvisation</a:t>
            </a:r>
            <a:endParaRPr/>
          </a:p>
        </p:txBody>
      </p:sp>
      <p:graphicFrame>
        <p:nvGraphicFramePr>
          <p:cNvPr id="212" name="Google Shape;212;p26"/>
          <p:cNvGraphicFramePr/>
          <p:nvPr/>
        </p:nvGraphicFramePr>
        <p:xfrm>
          <a:off x="344800" y="1184625"/>
          <a:ext cx="3000000" cy="3000000"/>
        </p:xfrm>
        <a:graphic>
          <a:graphicData uri="http://schemas.openxmlformats.org/drawingml/2006/table">
            <a:tbl>
              <a:tblPr>
                <a:noFill/>
                <a:tableStyleId>{103FFCEB-8F49-4670-AE6F-C5F4DC91C6A3}</a:tableStyleId>
              </a:tblPr>
              <a:tblGrid>
                <a:gridCol w="2113600"/>
                <a:gridCol w="2113600"/>
                <a:gridCol w="2113600"/>
                <a:gridCol w="2113600"/>
              </a:tblGrid>
              <a:tr h="705450">
                <a:tc>
                  <a:txBody>
                    <a:bodyPr/>
                    <a:lstStyle/>
                    <a:p>
                      <a:pPr indent="0" lvl="0" marL="0" rtl="0" algn="ctr">
                        <a:spcBef>
                          <a:spcPts val="0"/>
                        </a:spcBef>
                        <a:spcAft>
                          <a:spcPts val="0"/>
                        </a:spcAft>
                        <a:buNone/>
                      </a:pPr>
                      <a:r>
                        <a:rPr b="1" lang="en">
                          <a:solidFill>
                            <a:srgbClr val="666666"/>
                          </a:solidFill>
                          <a:latin typeface="Roboto"/>
                          <a:ea typeface="Roboto"/>
                          <a:cs typeface="Roboto"/>
                          <a:sym typeface="Roboto"/>
                        </a:rPr>
                        <a:t>Bypassing the Arduino (using headphone jack)</a:t>
                      </a:r>
                      <a:endParaRPr b="1">
                        <a:solidFill>
                          <a:srgbClr val="666666"/>
                        </a:solidFill>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666666"/>
                          </a:solidFill>
                          <a:latin typeface="Roboto"/>
                          <a:ea typeface="Roboto"/>
                          <a:cs typeface="Roboto"/>
                          <a:sym typeface="Roboto"/>
                        </a:rPr>
                        <a:t>Additional Parts</a:t>
                      </a:r>
                      <a:endParaRPr b="1">
                        <a:solidFill>
                          <a:srgbClr val="666666"/>
                        </a:solidFill>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666666"/>
                          </a:solidFill>
                          <a:latin typeface="Roboto"/>
                          <a:ea typeface="Roboto"/>
                          <a:cs typeface="Roboto"/>
                          <a:sym typeface="Roboto"/>
                        </a:rPr>
                        <a:t>Analog filtering</a:t>
                      </a:r>
                      <a:endParaRPr b="1">
                        <a:solidFill>
                          <a:srgbClr val="666666"/>
                        </a:solidFill>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666666"/>
                          </a:solidFill>
                          <a:latin typeface="Roboto"/>
                          <a:ea typeface="Roboto"/>
                          <a:cs typeface="Roboto"/>
                          <a:sym typeface="Roboto"/>
                        </a:rPr>
                        <a:t>Digital Filtering</a:t>
                      </a:r>
                      <a:endParaRPr b="1">
                        <a:solidFill>
                          <a:srgbClr val="666666"/>
                        </a:solidFill>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481825">
                <a:tc>
                  <a:txBody>
                    <a:bodyPr/>
                    <a:lstStyle/>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More effective data transfer to code</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Read directly into python</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More controlled sampling rate</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Eliminates</a:t>
                      </a:r>
                      <a:r>
                        <a:rPr lang="en">
                          <a:solidFill>
                            <a:srgbClr val="666666"/>
                          </a:solidFill>
                          <a:latin typeface="Roboto"/>
                          <a:ea typeface="Roboto"/>
                          <a:cs typeface="Roboto"/>
                          <a:sym typeface="Roboto"/>
                        </a:rPr>
                        <a:t> middle steps</a:t>
                      </a:r>
                      <a:endParaRPr>
                        <a:solidFill>
                          <a:srgbClr val="666666"/>
                        </a:solidFill>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Resistors (39K and 15K)</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Op Amps (OP275)</a:t>
                      </a:r>
                      <a:endParaRPr>
                        <a:solidFill>
                          <a:srgbClr val="666666"/>
                        </a:solidFill>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High pass (DC offset→ baseline wander)</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Low pass</a:t>
                      </a:r>
                      <a:endParaRPr>
                        <a:solidFill>
                          <a:srgbClr val="666666"/>
                        </a:solidFill>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Addition of a digital notch filter and 2nd order Butterworth filter</a:t>
                      </a:r>
                      <a:endParaRPr>
                        <a:solidFill>
                          <a:srgbClr val="666666"/>
                        </a:solidFill>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Insights Gained</a:t>
            </a:r>
            <a:endParaRPr/>
          </a:p>
        </p:txBody>
      </p:sp>
      <p:sp>
        <p:nvSpPr>
          <p:cNvPr id="218" name="Google Shape;218;p27"/>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330200" lvl="0" marL="457200" rtl="0" algn="l">
              <a:spcBef>
                <a:spcPts val="1000"/>
              </a:spcBef>
              <a:spcAft>
                <a:spcPts val="0"/>
              </a:spcAft>
              <a:buClr>
                <a:srgbClr val="666666"/>
              </a:buClr>
              <a:buSzPts val="1600"/>
              <a:buAutoNum type="arabicPeriod"/>
            </a:pPr>
            <a:r>
              <a:rPr lang="en" sz="1600">
                <a:solidFill>
                  <a:srgbClr val="666666"/>
                </a:solidFill>
              </a:rPr>
              <a:t>You can gain additional noise from the room.</a:t>
            </a:r>
            <a:endParaRPr sz="1600">
              <a:solidFill>
                <a:srgbClr val="666666"/>
              </a:solidFill>
            </a:endParaRPr>
          </a:p>
          <a:p>
            <a:pPr indent="0" lvl="0" marL="457200" rtl="0" algn="l">
              <a:spcBef>
                <a:spcPts val="1000"/>
              </a:spcBef>
              <a:spcAft>
                <a:spcPts val="0"/>
              </a:spcAft>
              <a:buNone/>
            </a:pPr>
            <a:r>
              <a:rPr lang="en" sz="1600">
                <a:solidFill>
                  <a:srgbClr val="666666"/>
                </a:solidFill>
              </a:rPr>
              <a:t>-Test the device in multiple different types of environments(different buildings, and outdoors) </a:t>
            </a:r>
            <a:endParaRPr sz="1600">
              <a:solidFill>
                <a:srgbClr val="666666"/>
              </a:solidFill>
            </a:endParaRPr>
          </a:p>
          <a:p>
            <a:pPr indent="-330200" lvl="0" marL="457200" rtl="0" algn="l">
              <a:spcBef>
                <a:spcPts val="1000"/>
              </a:spcBef>
              <a:spcAft>
                <a:spcPts val="0"/>
              </a:spcAft>
              <a:buClr>
                <a:srgbClr val="666666"/>
              </a:buClr>
              <a:buSzPts val="1600"/>
              <a:buAutoNum type="arabicPeriod"/>
            </a:pPr>
            <a:r>
              <a:rPr lang="en" sz="1600">
                <a:solidFill>
                  <a:srgbClr val="666666"/>
                </a:solidFill>
              </a:rPr>
              <a:t>Movement can have a large impact on signal analysis and can cause the HRV code to error so we will need to do further tests to determine the best way to minimize interference by movement. </a:t>
            </a:r>
            <a:endParaRPr sz="1600">
              <a:solidFill>
                <a:srgbClr val="666666"/>
              </a:solidFill>
            </a:endParaRPr>
          </a:p>
          <a:p>
            <a:pPr indent="0" lvl="0" marL="0" rtl="0" algn="l">
              <a:spcBef>
                <a:spcPts val="1000"/>
              </a:spcBef>
              <a:spcAft>
                <a:spcPts val="0"/>
              </a:spcAft>
              <a:buNone/>
            </a:pPr>
            <a:r>
              <a:t/>
            </a:r>
            <a:endParaRPr sz="1400">
              <a:solidFill>
                <a:srgbClr val="666666"/>
              </a:solidFill>
            </a:endParaRPr>
          </a:p>
          <a:p>
            <a:pPr indent="0" lvl="0" marL="457200" rtl="0" algn="l">
              <a:spcBef>
                <a:spcPts val="1000"/>
              </a:spcBef>
              <a:spcAft>
                <a:spcPts val="0"/>
              </a:spcAft>
              <a:buNone/>
            </a:pPr>
            <a:r>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311700" y="140225"/>
            <a:ext cx="8520600" cy="572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Next Steps </a:t>
            </a:r>
            <a:endParaRPr/>
          </a:p>
        </p:txBody>
      </p:sp>
      <p:sp>
        <p:nvSpPr>
          <p:cNvPr id="224" name="Google Shape;224;p28"/>
          <p:cNvSpPr txBox="1"/>
          <p:nvPr>
            <p:ph idx="1" type="body"/>
          </p:nvPr>
        </p:nvSpPr>
        <p:spPr>
          <a:xfrm>
            <a:off x="277900" y="3315750"/>
            <a:ext cx="8520600" cy="1598400"/>
          </a:xfrm>
          <a:prstGeom prst="rect">
            <a:avLst/>
          </a:prstGeom>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1600">
                <a:solidFill>
                  <a:srgbClr val="666666"/>
                </a:solidFill>
              </a:rPr>
              <a:t>How we are going to test the device:</a:t>
            </a:r>
            <a:endParaRPr b="1" sz="1600">
              <a:solidFill>
                <a:srgbClr val="666666"/>
              </a:solidFill>
            </a:endParaRPr>
          </a:p>
          <a:p>
            <a:pPr indent="-330200" lvl="0" marL="457200" marR="0" rtl="0" algn="l">
              <a:lnSpc>
                <a:spcPct val="100000"/>
              </a:lnSpc>
              <a:spcBef>
                <a:spcPts val="0"/>
              </a:spcBef>
              <a:spcAft>
                <a:spcPts val="0"/>
              </a:spcAft>
              <a:buClr>
                <a:srgbClr val="666666"/>
              </a:buClr>
              <a:buSzPts val="1600"/>
              <a:buAutoNum type="arabicParenR"/>
            </a:pPr>
            <a:r>
              <a:rPr lang="en" sz="1600">
                <a:solidFill>
                  <a:srgbClr val="666666"/>
                </a:solidFill>
              </a:rPr>
              <a:t>Continue to do stress tests with different variations of stressors and subjects to build our own database.</a:t>
            </a:r>
            <a:endParaRPr sz="1600">
              <a:solidFill>
                <a:srgbClr val="666666"/>
              </a:solidFill>
            </a:endParaRPr>
          </a:p>
          <a:p>
            <a:pPr indent="-330200" lvl="0" marL="457200" marR="0" rtl="0" algn="l">
              <a:lnSpc>
                <a:spcPct val="100000"/>
              </a:lnSpc>
              <a:spcBef>
                <a:spcPts val="0"/>
              </a:spcBef>
              <a:spcAft>
                <a:spcPts val="0"/>
              </a:spcAft>
              <a:buClr>
                <a:srgbClr val="666666"/>
              </a:buClr>
              <a:buSzPts val="1600"/>
              <a:buAutoNum type="arabicParenR"/>
            </a:pPr>
            <a:r>
              <a:rPr lang="en" sz="1600">
                <a:solidFill>
                  <a:srgbClr val="666666"/>
                </a:solidFill>
              </a:rPr>
              <a:t>Introduce noise to further test filters</a:t>
            </a:r>
            <a:endParaRPr sz="1600">
              <a:solidFill>
                <a:srgbClr val="666666"/>
              </a:solidFill>
            </a:endParaRPr>
          </a:p>
          <a:p>
            <a:pPr indent="-330200" lvl="0" marL="457200" marR="0" rtl="0" algn="l">
              <a:lnSpc>
                <a:spcPct val="100000"/>
              </a:lnSpc>
              <a:spcBef>
                <a:spcPts val="0"/>
              </a:spcBef>
              <a:spcAft>
                <a:spcPts val="0"/>
              </a:spcAft>
              <a:buClr>
                <a:srgbClr val="666666"/>
              </a:buClr>
              <a:buSzPts val="1600"/>
              <a:buAutoNum type="arabicParenR"/>
            </a:pPr>
            <a:r>
              <a:rPr lang="en" sz="1600">
                <a:solidFill>
                  <a:srgbClr val="666666"/>
                </a:solidFill>
              </a:rPr>
              <a:t>Find a way to simulate an AMI to test the neural network</a:t>
            </a:r>
            <a:endParaRPr sz="1600">
              <a:solidFill>
                <a:srgbClr val="666666"/>
              </a:solidFill>
            </a:endParaRPr>
          </a:p>
          <a:p>
            <a:pPr indent="0" lvl="0" marL="0" marR="0" rtl="0" algn="l">
              <a:lnSpc>
                <a:spcPct val="100000"/>
              </a:lnSpc>
              <a:spcBef>
                <a:spcPts val="0"/>
              </a:spcBef>
              <a:spcAft>
                <a:spcPts val="0"/>
              </a:spcAft>
              <a:buNone/>
            </a:pPr>
            <a:r>
              <a:t/>
            </a:r>
            <a:endParaRPr b="1" sz="1600">
              <a:solidFill>
                <a:srgbClr val="666666"/>
              </a:solidFill>
            </a:endParaRPr>
          </a:p>
          <a:p>
            <a:pPr indent="0" lvl="0" marL="0" marR="0" rtl="0" algn="l">
              <a:lnSpc>
                <a:spcPct val="100000"/>
              </a:lnSpc>
              <a:spcBef>
                <a:spcPts val="0"/>
              </a:spcBef>
              <a:spcAft>
                <a:spcPts val="0"/>
              </a:spcAft>
              <a:buNone/>
            </a:pPr>
            <a:r>
              <a:t/>
            </a:r>
            <a:endParaRPr b="1" sz="1600">
              <a:solidFill>
                <a:srgbClr val="666666"/>
              </a:solidFill>
            </a:endParaRPr>
          </a:p>
          <a:p>
            <a:pPr indent="0" lvl="0" marL="457200" marR="0" rtl="0" algn="l">
              <a:lnSpc>
                <a:spcPct val="100000"/>
              </a:lnSpc>
              <a:spcBef>
                <a:spcPts val="0"/>
              </a:spcBef>
              <a:spcAft>
                <a:spcPts val="0"/>
              </a:spcAft>
              <a:buNone/>
            </a:pPr>
            <a:r>
              <a:t/>
            </a:r>
            <a:endParaRPr sz="1600">
              <a:solidFill>
                <a:srgbClr val="666666"/>
              </a:solidFill>
            </a:endParaRPr>
          </a:p>
        </p:txBody>
      </p:sp>
      <p:graphicFrame>
        <p:nvGraphicFramePr>
          <p:cNvPr id="225" name="Google Shape;225;p28"/>
          <p:cNvGraphicFramePr/>
          <p:nvPr/>
        </p:nvGraphicFramePr>
        <p:xfrm>
          <a:off x="952500" y="1175450"/>
          <a:ext cx="3000000" cy="3000000"/>
        </p:xfrm>
        <a:graphic>
          <a:graphicData uri="http://schemas.openxmlformats.org/drawingml/2006/table">
            <a:tbl>
              <a:tblPr>
                <a:noFill/>
                <a:tableStyleId>{103FFCEB-8F49-4670-AE6F-C5F4DC91C6A3}</a:tableStyleId>
              </a:tblPr>
              <a:tblGrid>
                <a:gridCol w="2413000"/>
                <a:gridCol w="2413000"/>
                <a:gridCol w="2413000"/>
              </a:tblGrid>
              <a:tr h="381000">
                <a:tc>
                  <a:txBody>
                    <a:bodyPr/>
                    <a:lstStyle/>
                    <a:p>
                      <a:pPr indent="0" lvl="0" marL="0" rtl="0" algn="ctr">
                        <a:spcBef>
                          <a:spcPts val="0"/>
                        </a:spcBef>
                        <a:spcAft>
                          <a:spcPts val="0"/>
                        </a:spcAft>
                        <a:buNone/>
                      </a:pPr>
                      <a:r>
                        <a:rPr b="1" lang="en" sz="1600">
                          <a:solidFill>
                            <a:srgbClr val="666666"/>
                          </a:solidFill>
                          <a:latin typeface="Roboto"/>
                          <a:ea typeface="Roboto"/>
                          <a:cs typeface="Roboto"/>
                          <a:sym typeface="Roboto"/>
                        </a:rPr>
                        <a:t>1. AMI with </a:t>
                      </a:r>
                      <a:r>
                        <a:rPr b="1" lang="en" sz="1600">
                          <a:solidFill>
                            <a:srgbClr val="666666"/>
                          </a:solidFill>
                          <a:latin typeface="Roboto"/>
                          <a:ea typeface="Roboto"/>
                          <a:cs typeface="Roboto"/>
                          <a:sym typeface="Roboto"/>
                        </a:rPr>
                        <a:t>Neural</a:t>
                      </a:r>
                      <a:r>
                        <a:rPr b="1" lang="en" sz="1600">
                          <a:solidFill>
                            <a:srgbClr val="666666"/>
                          </a:solidFill>
                          <a:latin typeface="Roboto"/>
                          <a:ea typeface="Roboto"/>
                          <a:cs typeface="Roboto"/>
                          <a:sym typeface="Roboto"/>
                        </a:rPr>
                        <a:t> Network</a:t>
                      </a:r>
                      <a:endParaRPr b="1"/>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rgbClr val="666666"/>
                          </a:solidFill>
                          <a:latin typeface="Roboto"/>
                          <a:ea typeface="Roboto"/>
                          <a:cs typeface="Roboto"/>
                          <a:sym typeface="Roboto"/>
                        </a:rPr>
                        <a:t>2. Bluetooth</a:t>
                      </a:r>
                      <a:endParaRPr b="1"/>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rgbClr val="666666"/>
                          </a:solidFill>
                          <a:latin typeface="Roboto"/>
                          <a:ea typeface="Roboto"/>
                          <a:cs typeface="Roboto"/>
                          <a:sym typeface="Roboto"/>
                        </a:rPr>
                        <a:t>3. Real time signal read/analysis</a:t>
                      </a:r>
                      <a:endParaRPr b="1"/>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600">
                          <a:solidFill>
                            <a:srgbClr val="666666"/>
                          </a:solidFill>
                          <a:latin typeface="Roboto"/>
                          <a:ea typeface="Roboto"/>
                          <a:cs typeface="Roboto"/>
                          <a:sym typeface="Roboto"/>
                        </a:rPr>
                        <a:t>Train and utilize the neural network for AMI detection</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rgbClr val="666666"/>
                          </a:solidFill>
                          <a:latin typeface="Roboto"/>
                          <a:ea typeface="Roboto"/>
                          <a:cs typeface="Roboto"/>
                          <a:sym typeface="Roboto"/>
                        </a:rPr>
                        <a:t>Creating circuit adaptation</a:t>
                      </a:r>
                      <a:endParaRPr sz="1600">
                        <a:solidFill>
                          <a:srgbClr val="666666"/>
                        </a:solidFill>
                        <a:latin typeface="Roboto"/>
                        <a:ea typeface="Roboto"/>
                        <a:cs typeface="Roboto"/>
                        <a:sym typeface="Roboto"/>
                      </a:endParaRPr>
                    </a:p>
                    <a:p>
                      <a:pPr indent="0" lvl="0" marL="0" rtl="0" algn="l">
                        <a:spcBef>
                          <a:spcPts val="0"/>
                        </a:spcBef>
                        <a:spcAft>
                          <a:spcPts val="0"/>
                        </a:spcAft>
                        <a:buNone/>
                      </a:pPr>
                      <a:r>
                        <a:t/>
                      </a:r>
                      <a:endParaRPr sz="1600">
                        <a:solidFill>
                          <a:srgbClr val="666666"/>
                        </a:solidFill>
                        <a:latin typeface="Roboto"/>
                        <a:ea typeface="Roboto"/>
                        <a:cs typeface="Roboto"/>
                        <a:sym typeface="Roboto"/>
                      </a:endParaRPr>
                    </a:p>
                    <a:p>
                      <a:pPr indent="0" lvl="0" marL="0" rtl="0" algn="l">
                        <a:spcBef>
                          <a:spcPts val="0"/>
                        </a:spcBef>
                        <a:spcAft>
                          <a:spcPts val="0"/>
                        </a:spcAft>
                        <a:buNone/>
                      </a:pPr>
                      <a:r>
                        <a:rPr lang="en" sz="1600">
                          <a:solidFill>
                            <a:srgbClr val="666666"/>
                          </a:solidFill>
                          <a:latin typeface="Roboto"/>
                          <a:ea typeface="Roboto"/>
                          <a:cs typeface="Roboto"/>
                          <a:sym typeface="Roboto"/>
                        </a:rPr>
                        <a:t>Reading into headphone jack</a:t>
                      </a:r>
                      <a:endParaRPr sz="1600">
                        <a:solidFill>
                          <a:srgbClr val="666666"/>
                        </a:solidFill>
                        <a:latin typeface="Roboto"/>
                        <a:ea typeface="Roboto"/>
                        <a:cs typeface="Roboto"/>
                        <a:sym typeface="Roboto"/>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rgbClr val="666666"/>
                          </a:solidFill>
                          <a:latin typeface="Roboto"/>
                          <a:ea typeface="Roboto"/>
                          <a:cs typeface="Roboto"/>
                          <a:sym typeface="Roboto"/>
                        </a:rPr>
                        <a:t>Read in signals in real time for immediate signal analysis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226" name="Google Shape;226;p28"/>
          <p:cNvSpPr txBox="1"/>
          <p:nvPr/>
        </p:nvSpPr>
        <p:spPr>
          <a:xfrm>
            <a:off x="311700" y="712925"/>
            <a:ext cx="70413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rgbClr val="666666"/>
                </a:solidFill>
                <a:latin typeface="Roboto"/>
                <a:ea typeface="Roboto"/>
                <a:cs typeface="Roboto"/>
                <a:sym typeface="Roboto"/>
              </a:rPr>
              <a:t>Next Steps: Phase IV</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9"/>
          <p:cNvSpPr txBox="1"/>
          <p:nvPr/>
        </p:nvSpPr>
        <p:spPr>
          <a:xfrm>
            <a:off x="311700" y="174075"/>
            <a:ext cx="8520600" cy="572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n" sz="3600">
                <a:solidFill>
                  <a:srgbClr val="A7934B"/>
                </a:solidFill>
                <a:latin typeface="Roboto"/>
                <a:ea typeface="Roboto"/>
                <a:cs typeface="Roboto"/>
                <a:sym typeface="Roboto"/>
              </a:rPr>
              <a:t>References</a:t>
            </a:r>
            <a:endParaRPr b="1" sz="3600">
              <a:solidFill>
                <a:srgbClr val="A7934B"/>
              </a:solidFill>
              <a:latin typeface="Roboto"/>
              <a:ea typeface="Roboto"/>
              <a:cs typeface="Roboto"/>
              <a:sym typeface="Roboto"/>
            </a:endParaRPr>
          </a:p>
        </p:txBody>
      </p:sp>
      <p:sp>
        <p:nvSpPr>
          <p:cNvPr id="232" name="Google Shape;232;p29"/>
          <p:cNvSpPr txBox="1"/>
          <p:nvPr/>
        </p:nvSpPr>
        <p:spPr>
          <a:xfrm>
            <a:off x="407550" y="746775"/>
            <a:ext cx="7841700" cy="4051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SzPts val="1200"/>
              <a:buAutoNum type="arabicPeriod"/>
            </a:pPr>
            <a:r>
              <a:rPr lang="en" sz="1200"/>
              <a:t>Differential Amplifier - The Voltage Subtractor. (2020, March 17). Retrieved November 11, 2020, from https://www.electronics-tutorials.ws/opamp/opamp_5.html</a:t>
            </a:r>
            <a:endParaRPr sz="1200"/>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Harden, S. W. (n.d.). DIY ECG with 1 op-amp. Retrieved November 11, 2020, from https://swharden.com/blog/2016-08-08-diy-ecg-with-1-op-amp/</a:t>
            </a:r>
            <a:endParaRPr sz="1200"/>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Kim, H.-G., et al. (2018). "Stress and Heart Rate Variability: A Meta-Analysis and Review of the Literature." </a:t>
            </a:r>
            <a:r>
              <a:rPr lang="en" sz="1200" u="sng">
                <a:solidFill>
                  <a:schemeClr val="dk1"/>
                </a:solidFill>
              </a:rPr>
              <a:t>Psychiatry Investigation</a:t>
            </a:r>
            <a:r>
              <a:rPr lang="en" sz="1200">
                <a:solidFill>
                  <a:schemeClr val="dk1"/>
                </a:solidFill>
              </a:rPr>
              <a:t> </a:t>
            </a:r>
            <a:r>
              <a:rPr b="1" lang="en" sz="1200">
                <a:solidFill>
                  <a:schemeClr val="dk1"/>
                </a:solidFill>
              </a:rPr>
              <a:t>15</a:t>
            </a:r>
            <a:r>
              <a:rPr lang="en" sz="1200">
                <a:solidFill>
                  <a:schemeClr val="dk1"/>
                </a:solidFill>
              </a:rPr>
              <a:t>(3): 235-245.</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Moody GB, Muldrow WE, Mark RG(1984). “A noise stress test for arrhythmia detectors.” Computers in Cardiology 11:381-384.</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Nunan, D., et al. (2010). "A Quantitative Systematic Review of Normal Values for Short-Term Heart Rate Variability in Healthy Adults." </a:t>
            </a:r>
            <a:r>
              <a:rPr lang="en" sz="1200" u="sng">
                <a:solidFill>
                  <a:schemeClr val="dk1"/>
                </a:solidFill>
              </a:rPr>
              <a:t>Pacing and Clinical Electrophysiology</a:t>
            </a:r>
            <a:r>
              <a:rPr lang="en" sz="1200">
                <a:solidFill>
                  <a:schemeClr val="dk1"/>
                </a:solidFill>
              </a:rPr>
              <a:t> </a:t>
            </a:r>
            <a:r>
              <a:rPr b="1" lang="en" sz="1200">
                <a:solidFill>
                  <a:schemeClr val="dk1"/>
                </a:solidFill>
              </a:rPr>
              <a:t>33</a:t>
            </a:r>
            <a:r>
              <a:rPr lang="en" sz="1200">
                <a:solidFill>
                  <a:schemeClr val="dk1"/>
                </a:solidFill>
              </a:rPr>
              <a:t>(11): 1407-1417.</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Villegas, A., Mceneaney, D., &amp; Escalona, O. (2019). Arm-ECG Wireless Sensor System for Wearable Long-Term Surveillance of Heart Arrhythmias. </a:t>
            </a:r>
            <a:r>
              <a:rPr i="1" lang="en" sz="1200">
                <a:solidFill>
                  <a:schemeClr val="dk1"/>
                </a:solidFill>
              </a:rPr>
              <a:t>Electronics,</a:t>
            </a:r>
            <a:r>
              <a:rPr lang="en" sz="1200">
                <a:solidFill>
                  <a:schemeClr val="dk1"/>
                </a:solidFill>
              </a:rPr>
              <a:t> </a:t>
            </a:r>
            <a:r>
              <a:rPr i="1" lang="en" sz="1200">
                <a:solidFill>
                  <a:schemeClr val="dk1"/>
                </a:solidFill>
              </a:rPr>
              <a:t>8</a:t>
            </a:r>
            <a:r>
              <a:rPr lang="en" sz="1200">
                <a:solidFill>
                  <a:schemeClr val="dk1"/>
                </a:solidFill>
              </a:rPr>
              <a:t>(11), 1300. doi:10.3390/electronics8111300</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Shaffer, F. and J. P. Ginsberg (2017). "An Overview of Heart Rate Variability Metrics and Norms." Frontiers in public health 5: 258-258.</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u="sng">
              <a:solidFill>
                <a:schemeClr val="hlink"/>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0"/>
          <p:cNvSpPr txBox="1"/>
          <p:nvPr>
            <p:ph type="title"/>
          </p:nvPr>
        </p:nvSpPr>
        <p:spPr>
          <a:xfrm>
            <a:off x="72350" y="112250"/>
            <a:ext cx="8520600" cy="572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HRV </a:t>
            </a:r>
            <a:r>
              <a:rPr lang="en"/>
              <a:t>Supplemental</a:t>
            </a:r>
            <a:endParaRPr/>
          </a:p>
        </p:txBody>
      </p:sp>
      <p:sp>
        <p:nvSpPr>
          <p:cNvPr id="238" name="Google Shape;238;p30"/>
          <p:cNvSpPr txBox="1"/>
          <p:nvPr>
            <p:ph idx="1" type="body"/>
          </p:nvPr>
        </p:nvSpPr>
        <p:spPr>
          <a:xfrm>
            <a:off x="0" y="4793175"/>
            <a:ext cx="5669100" cy="408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 sz="800" u="sng">
                <a:solidFill>
                  <a:schemeClr val="hlink"/>
                </a:solidFill>
                <a:hlinkClick r:id="rId3"/>
              </a:rPr>
              <a:t>https://www.physiospot.com/research/why-physical-therapists-can-use-heart-rate-variability-hrv-as-a-measurement-tool/</a:t>
            </a:r>
            <a:endParaRPr sz="800"/>
          </a:p>
          <a:p>
            <a:pPr indent="0" lvl="0" marL="0" rtl="0" algn="l">
              <a:spcBef>
                <a:spcPts val="1000"/>
              </a:spcBef>
              <a:spcAft>
                <a:spcPts val="0"/>
              </a:spcAft>
              <a:buNone/>
            </a:pPr>
            <a:r>
              <a:t/>
            </a:r>
            <a:endParaRPr/>
          </a:p>
        </p:txBody>
      </p:sp>
      <p:sp>
        <p:nvSpPr>
          <p:cNvPr id="239" name="Google Shape;239;p30"/>
          <p:cNvSpPr txBox="1"/>
          <p:nvPr/>
        </p:nvSpPr>
        <p:spPr>
          <a:xfrm>
            <a:off x="108450" y="684950"/>
            <a:ext cx="9035700" cy="1967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7F7F7F"/>
              </a:buClr>
              <a:buSzPts val="1500"/>
              <a:buFont typeface="Roboto"/>
              <a:buChar char="●"/>
            </a:pPr>
            <a:r>
              <a:rPr lang="en" sz="1500">
                <a:solidFill>
                  <a:srgbClr val="7F7F7F"/>
                </a:solidFill>
                <a:latin typeface="Roboto"/>
                <a:ea typeface="Roboto"/>
                <a:cs typeface="Roboto"/>
                <a:sym typeface="Roboto"/>
              </a:rPr>
              <a:t>ECG→R peak detection→ RR Intervals → Tachogram→ FFT and Power Spectral analysis→ Analysis</a:t>
            </a:r>
            <a:endParaRPr sz="1500">
              <a:solidFill>
                <a:srgbClr val="7F7F7F"/>
              </a:solidFill>
              <a:latin typeface="Roboto"/>
              <a:ea typeface="Roboto"/>
              <a:cs typeface="Roboto"/>
              <a:sym typeface="Roboto"/>
            </a:endParaRPr>
          </a:p>
          <a:p>
            <a:pPr indent="-323850" lvl="0" marL="457200" rtl="0" algn="l">
              <a:lnSpc>
                <a:spcPct val="115000"/>
              </a:lnSpc>
              <a:spcBef>
                <a:spcPts val="0"/>
              </a:spcBef>
              <a:spcAft>
                <a:spcPts val="0"/>
              </a:spcAft>
              <a:buClr>
                <a:srgbClr val="7F7F7F"/>
              </a:buClr>
              <a:buSzPts val="1500"/>
              <a:buFont typeface="Roboto"/>
              <a:buChar char="●"/>
            </a:pPr>
            <a:r>
              <a:rPr lang="en" sz="1500">
                <a:solidFill>
                  <a:srgbClr val="7F7F7F"/>
                </a:solidFill>
                <a:latin typeface="Roboto"/>
                <a:ea typeface="Roboto"/>
                <a:cs typeface="Roboto"/>
                <a:sym typeface="Roboto"/>
              </a:rPr>
              <a:t>LF ranges from 0.04-0.15 Hz</a:t>
            </a:r>
            <a:r>
              <a:rPr baseline="30000" lang="en" sz="1500">
                <a:solidFill>
                  <a:srgbClr val="7F7F7F"/>
                </a:solidFill>
                <a:latin typeface="Roboto"/>
                <a:ea typeface="Roboto"/>
                <a:cs typeface="Roboto"/>
                <a:sym typeface="Roboto"/>
              </a:rPr>
              <a:t>7</a:t>
            </a:r>
            <a:endParaRPr sz="1500">
              <a:solidFill>
                <a:srgbClr val="7F7F7F"/>
              </a:solidFill>
              <a:latin typeface="Roboto"/>
              <a:ea typeface="Roboto"/>
              <a:cs typeface="Roboto"/>
              <a:sym typeface="Roboto"/>
            </a:endParaRPr>
          </a:p>
          <a:p>
            <a:pPr indent="-323850" lvl="1" marL="914400" rtl="0" algn="l">
              <a:lnSpc>
                <a:spcPct val="115000"/>
              </a:lnSpc>
              <a:spcBef>
                <a:spcPts val="0"/>
              </a:spcBef>
              <a:spcAft>
                <a:spcPts val="0"/>
              </a:spcAft>
              <a:buClr>
                <a:srgbClr val="7F7F7F"/>
              </a:buClr>
              <a:buSzPts val="1500"/>
              <a:buFont typeface="Roboto"/>
              <a:buChar char="○"/>
            </a:pPr>
            <a:r>
              <a:rPr lang="en" sz="1500">
                <a:solidFill>
                  <a:srgbClr val="7F7F7F"/>
                </a:solidFill>
                <a:latin typeface="Roboto"/>
                <a:ea typeface="Roboto"/>
                <a:cs typeface="Roboto"/>
                <a:sym typeface="Roboto"/>
              </a:rPr>
              <a:t>PNS, SNS, and BP regulation</a:t>
            </a:r>
            <a:endParaRPr sz="1500">
              <a:solidFill>
                <a:srgbClr val="7F7F7F"/>
              </a:solidFill>
              <a:latin typeface="Roboto"/>
              <a:ea typeface="Roboto"/>
              <a:cs typeface="Roboto"/>
              <a:sym typeface="Roboto"/>
            </a:endParaRPr>
          </a:p>
          <a:p>
            <a:pPr indent="0" lvl="0" marL="457200" rtl="0" algn="l">
              <a:lnSpc>
                <a:spcPct val="115000"/>
              </a:lnSpc>
              <a:spcBef>
                <a:spcPts val="1000"/>
              </a:spcBef>
              <a:spcAft>
                <a:spcPts val="0"/>
              </a:spcAft>
              <a:buNone/>
            </a:pPr>
            <a:r>
              <a:t/>
            </a:r>
            <a:endParaRPr sz="1500">
              <a:solidFill>
                <a:srgbClr val="7F7F7F"/>
              </a:solidFill>
              <a:latin typeface="Roboto"/>
              <a:ea typeface="Roboto"/>
              <a:cs typeface="Roboto"/>
              <a:sym typeface="Roboto"/>
            </a:endParaRPr>
          </a:p>
        </p:txBody>
      </p:sp>
      <p:pic>
        <p:nvPicPr>
          <p:cNvPr id="240" name="Google Shape;240;p30"/>
          <p:cNvPicPr preferRelativeResize="0"/>
          <p:nvPr/>
        </p:nvPicPr>
        <p:blipFill>
          <a:blip r:embed="rId4">
            <a:alphaModFix/>
          </a:blip>
          <a:stretch>
            <a:fillRect/>
          </a:stretch>
        </p:blipFill>
        <p:spPr>
          <a:xfrm>
            <a:off x="4768887" y="1086050"/>
            <a:ext cx="3991764" cy="1967700"/>
          </a:xfrm>
          <a:prstGeom prst="rect">
            <a:avLst/>
          </a:prstGeom>
          <a:noFill/>
          <a:ln>
            <a:noFill/>
          </a:ln>
        </p:spPr>
      </p:pic>
      <p:pic>
        <p:nvPicPr>
          <p:cNvPr id="241" name="Google Shape;241;p30"/>
          <p:cNvPicPr preferRelativeResize="0"/>
          <p:nvPr/>
        </p:nvPicPr>
        <p:blipFill>
          <a:blip r:embed="rId5">
            <a:alphaModFix/>
          </a:blip>
          <a:stretch>
            <a:fillRect/>
          </a:stretch>
        </p:blipFill>
        <p:spPr>
          <a:xfrm>
            <a:off x="5218073" y="3053750"/>
            <a:ext cx="3925929" cy="1928001"/>
          </a:xfrm>
          <a:prstGeom prst="rect">
            <a:avLst/>
          </a:prstGeom>
          <a:noFill/>
          <a:ln>
            <a:noFill/>
          </a:ln>
        </p:spPr>
      </p:pic>
      <p:sp>
        <p:nvSpPr>
          <p:cNvPr id="242" name="Google Shape;242;p30"/>
          <p:cNvSpPr txBox="1"/>
          <p:nvPr/>
        </p:nvSpPr>
        <p:spPr>
          <a:xfrm>
            <a:off x="108450" y="1346775"/>
            <a:ext cx="5088000" cy="3147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000"/>
              </a:spcBef>
              <a:spcAft>
                <a:spcPts val="0"/>
              </a:spcAft>
              <a:buClr>
                <a:srgbClr val="7F7F7F"/>
              </a:buClr>
              <a:buSzPts val="1500"/>
              <a:buFont typeface="Roboto"/>
              <a:buChar char="●"/>
            </a:pPr>
            <a:r>
              <a:rPr lang="en" sz="1500">
                <a:solidFill>
                  <a:srgbClr val="7F7F7F"/>
                </a:solidFill>
                <a:latin typeface="Roboto"/>
                <a:ea typeface="Roboto"/>
                <a:cs typeface="Roboto"/>
                <a:sym typeface="Roboto"/>
              </a:rPr>
              <a:t>HF ranges from 0.15-0.4 Hz</a:t>
            </a:r>
            <a:r>
              <a:rPr baseline="30000" lang="en" sz="1500">
                <a:solidFill>
                  <a:srgbClr val="7F7F7F"/>
                </a:solidFill>
                <a:latin typeface="Roboto"/>
                <a:ea typeface="Roboto"/>
                <a:cs typeface="Roboto"/>
                <a:sym typeface="Roboto"/>
              </a:rPr>
              <a:t>7</a:t>
            </a:r>
            <a:endParaRPr sz="1500">
              <a:solidFill>
                <a:srgbClr val="7F7F7F"/>
              </a:solidFill>
              <a:latin typeface="Roboto"/>
              <a:ea typeface="Roboto"/>
              <a:cs typeface="Roboto"/>
              <a:sym typeface="Roboto"/>
            </a:endParaRPr>
          </a:p>
          <a:p>
            <a:pPr indent="-323850" lvl="1" marL="914400" rtl="0" algn="l">
              <a:lnSpc>
                <a:spcPct val="115000"/>
              </a:lnSpc>
              <a:spcBef>
                <a:spcPts val="0"/>
              </a:spcBef>
              <a:spcAft>
                <a:spcPts val="0"/>
              </a:spcAft>
              <a:buClr>
                <a:srgbClr val="7F7F7F"/>
              </a:buClr>
              <a:buSzPts val="1500"/>
              <a:buFont typeface="Roboto"/>
              <a:buChar char="○"/>
            </a:pPr>
            <a:r>
              <a:rPr lang="en" sz="1500">
                <a:solidFill>
                  <a:srgbClr val="7F7F7F"/>
                </a:solidFill>
                <a:latin typeface="Roboto"/>
                <a:ea typeface="Roboto"/>
                <a:cs typeface="Roboto"/>
                <a:sym typeface="Roboto"/>
              </a:rPr>
              <a:t>parasympathetic/respiratory activity</a:t>
            </a:r>
            <a:endParaRPr sz="1500">
              <a:solidFill>
                <a:srgbClr val="7F7F7F"/>
              </a:solidFill>
              <a:latin typeface="Roboto"/>
              <a:ea typeface="Roboto"/>
              <a:cs typeface="Roboto"/>
              <a:sym typeface="Roboto"/>
            </a:endParaRPr>
          </a:p>
          <a:p>
            <a:pPr indent="-323850" lvl="1" marL="914400" rtl="0" algn="l">
              <a:lnSpc>
                <a:spcPct val="115000"/>
              </a:lnSpc>
              <a:spcBef>
                <a:spcPts val="0"/>
              </a:spcBef>
              <a:spcAft>
                <a:spcPts val="0"/>
              </a:spcAft>
              <a:buClr>
                <a:srgbClr val="7F7F7F"/>
              </a:buClr>
              <a:buSzPts val="1500"/>
              <a:buFont typeface="Roboto"/>
              <a:buChar char="○"/>
            </a:pPr>
            <a:r>
              <a:rPr lang="en" sz="1500">
                <a:solidFill>
                  <a:srgbClr val="7F7F7F"/>
                </a:solidFill>
                <a:latin typeface="Roboto"/>
                <a:ea typeface="Roboto"/>
                <a:cs typeface="Roboto"/>
                <a:sym typeface="Roboto"/>
              </a:rPr>
              <a:t>Low power reflects stress</a:t>
            </a:r>
            <a:endParaRPr sz="1500">
              <a:solidFill>
                <a:srgbClr val="7F7F7F"/>
              </a:solidFill>
              <a:latin typeface="Roboto"/>
              <a:ea typeface="Roboto"/>
              <a:cs typeface="Roboto"/>
              <a:sym typeface="Roboto"/>
            </a:endParaRPr>
          </a:p>
          <a:p>
            <a:pPr indent="-323850" lvl="0" marL="457200" rtl="0" algn="l">
              <a:lnSpc>
                <a:spcPct val="115000"/>
              </a:lnSpc>
              <a:spcBef>
                <a:spcPts val="0"/>
              </a:spcBef>
              <a:spcAft>
                <a:spcPts val="0"/>
              </a:spcAft>
              <a:buClr>
                <a:srgbClr val="7F7F7F"/>
              </a:buClr>
              <a:buSzPts val="1500"/>
              <a:buFont typeface="Roboto"/>
              <a:buChar char="●"/>
            </a:pPr>
            <a:r>
              <a:rPr lang="en" sz="1500">
                <a:solidFill>
                  <a:srgbClr val="7F7F7F"/>
                </a:solidFill>
                <a:latin typeface="Roboto"/>
                <a:ea typeface="Roboto"/>
                <a:cs typeface="Roboto"/>
                <a:sym typeface="Roboto"/>
              </a:rPr>
              <a:t>LF/HF Ratio</a:t>
            </a:r>
            <a:endParaRPr sz="1500">
              <a:solidFill>
                <a:srgbClr val="7F7F7F"/>
              </a:solidFill>
              <a:latin typeface="Roboto"/>
              <a:ea typeface="Roboto"/>
              <a:cs typeface="Roboto"/>
              <a:sym typeface="Roboto"/>
            </a:endParaRPr>
          </a:p>
          <a:p>
            <a:pPr indent="-323850" lvl="1" marL="914400" rtl="0" algn="l">
              <a:lnSpc>
                <a:spcPct val="115000"/>
              </a:lnSpc>
              <a:spcBef>
                <a:spcPts val="0"/>
              </a:spcBef>
              <a:spcAft>
                <a:spcPts val="0"/>
              </a:spcAft>
              <a:buClr>
                <a:srgbClr val="7F7F7F"/>
              </a:buClr>
              <a:buSzPts val="1500"/>
              <a:buFont typeface="Roboto"/>
              <a:buChar char="○"/>
            </a:pPr>
            <a:r>
              <a:rPr lang="en" sz="1500">
                <a:solidFill>
                  <a:srgbClr val="7F7F7F"/>
                </a:solidFill>
                <a:latin typeface="Roboto"/>
                <a:ea typeface="Roboto"/>
                <a:cs typeface="Roboto"/>
                <a:sym typeface="Roboto"/>
              </a:rPr>
              <a:t>Reflects balance between SNS and PNS</a:t>
            </a:r>
            <a:r>
              <a:rPr baseline="30000" lang="en" sz="1500">
                <a:solidFill>
                  <a:srgbClr val="7F7F7F"/>
                </a:solidFill>
                <a:latin typeface="Roboto"/>
                <a:ea typeface="Roboto"/>
                <a:cs typeface="Roboto"/>
                <a:sym typeface="Roboto"/>
              </a:rPr>
              <a:t>7</a:t>
            </a:r>
            <a:endParaRPr sz="1500">
              <a:solidFill>
                <a:srgbClr val="7F7F7F"/>
              </a:solidFill>
              <a:latin typeface="Roboto"/>
              <a:ea typeface="Roboto"/>
              <a:cs typeface="Roboto"/>
              <a:sym typeface="Roboto"/>
            </a:endParaRPr>
          </a:p>
          <a:p>
            <a:pPr indent="-323850" lvl="0" marL="457200" rtl="0" algn="l">
              <a:lnSpc>
                <a:spcPct val="115000"/>
              </a:lnSpc>
              <a:spcBef>
                <a:spcPts val="0"/>
              </a:spcBef>
              <a:spcAft>
                <a:spcPts val="0"/>
              </a:spcAft>
              <a:buClr>
                <a:srgbClr val="7F7F7F"/>
              </a:buClr>
              <a:buSzPts val="1500"/>
              <a:buFont typeface="Roboto"/>
              <a:buChar char="●"/>
            </a:pPr>
            <a:r>
              <a:rPr lang="en" sz="1500">
                <a:solidFill>
                  <a:srgbClr val="7F7F7F"/>
                </a:solidFill>
                <a:latin typeface="Roboto"/>
                <a:ea typeface="Roboto"/>
                <a:cs typeface="Roboto"/>
                <a:sym typeface="Roboto"/>
              </a:rPr>
              <a:t>Increase in LF/HF ratio associated with high levels of stress(5 min recordings)</a:t>
            </a:r>
            <a:r>
              <a:rPr baseline="30000" lang="en" sz="1500">
                <a:solidFill>
                  <a:srgbClr val="7F7F7F"/>
                </a:solidFill>
                <a:latin typeface="Roboto"/>
                <a:ea typeface="Roboto"/>
                <a:cs typeface="Roboto"/>
                <a:sym typeface="Roboto"/>
              </a:rPr>
              <a:t>3</a:t>
            </a:r>
            <a:endParaRPr baseline="30000" sz="1500">
              <a:solidFill>
                <a:srgbClr val="7F7F7F"/>
              </a:solidFill>
              <a:latin typeface="Roboto"/>
              <a:ea typeface="Roboto"/>
              <a:cs typeface="Roboto"/>
              <a:sym typeface="Roboto"/>
            </a:endParaRPr>
          </a:p>
          <a:p>
            <a:pPr indent="-323850" lvl="0" marL="457200" rtl="0" algn="l">
              <a:lnSpc>
                <a:spcPct val="115000"/>
              </a:lnSpc>
              <a:spcBef>
                <a:spcPts val="0"/>
              </a:spcBef>
              <a:spcAft>
                <a:spcPts val="0"/>
              </a:spcAft>
              <a:buClr>
                <a:srgbClr val="7F7F7F"/>
              </a:buClr>
              <a:buSzPts val="1500"/>
              <a:buFont typeface="Roboto"/>
              <a:buChar char="●"/>
            </a:pPr>
            <a:r>
              <a:rPr lang="en" sz="1500">
                <a:solidFill>
                  <a:srgbClr val="7F7F7F"/>
                </a:solidFill>
                <a:latin typeface="Roboto"/>
                <a:ea typeface="Roboto"/>
                <a:cs typeface="Roboto"/>
                <a:sym typeface="Roboto"/>
              </a:rPr>
              <a:t>Power Spectral Analysis to determine LF and HF power</a:t>
            </a:r>
            <a:endParaRPr sz="1500">
              <a:solidFill>
                <a:srgbClr val="7F7F7F"/>
              </a:solidFill>
              <a:latin typeface="Roboto"/>
              <a:ea typeface="Roboto"/>
              <a:cs typeface="Roboto"/>
              <a:sym typeface="Roboto"/>
            </a:endParaRPr>
          </a:p>
          <a:p>
            <a:pPr indent="0" lvl="0" marL="0" rtl="0" algn="l">
              <a:spcBef>
                <a:spcPts val="0"/>
              </a:spcBef>
              <a:spcAft>
                <a:spcPts val="0"/>
              </a:spcAft>
              <a:buNone/>
            </a:pPr>
            <a:r>
              <a:t/>
            </a:r>
            <a:endParaRPr sz="1500">
              <a:solidFill>
                <a:srgbClr val="7F7F7F"/>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ECG Supplemental</a:t>
            </a:r>
            <a:endParaRPr/>
          </a:p>
        </p:txBody>
      </p:sp>
      <p:sp>
        <p:nvSpPr>
          <p:cNvPr id="248" name="Google Shape;248;p31"/>
          <p:cNvSpPr txBox="1"/>
          <p:nvPr>
            <p:ph idx="1" type="body"/>
          </p:nvPr>
        </p:nvSpPr>
        <p:spPr>
          <a:xfrm>
            <a:off x="269225" y="1052550"/>
            <a:ext cx="3991800" cy="34164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sz="1800">
              <a:solidFill>
                <a:srgbClr val="666666"/>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rgbClr val="666666"/>
              </a:solidFill>
            </a:endParaRPr>
          </a:p>
          <a:p>
            <a:pPr indent="-330200" lvl="0" marL="457200" rtl="0" algn="l">
              <a:lnSpc>
                <a:spcPct val="100000"/>
              </a:lnSpc>
              <a:spcBef>
                <a:spcPts val="0"/>
              </a:spcBef>
              <a:spcAft>
                <a:spcPts val="0"/>
              </a:spcAft>
              <a:buClr>
                <a:srgbClr val="666666"/>
              </a:buClr>
              <a:buSzPts val="1600"/>
              <a:buChar char="●"/>
            </a:pPr>
            <a:r>
              <a:rPr lang="en" sz="1600">
                <a:solidFill>
                  <a:srgbClr val="666666"/>
                </a:solidFill>
              </a:rPr>
              <a:t>Voltage over time of electrical signals within the heart</a:t>
            </a:r>
            <a:endParaRPr sz="1600">
              <a:solidFill>
                <a:srgbClr val="666666"/>
              </a:solidFill>
            </a:endParaRPr>
          </a:p>
          <a:p>
            <a:pPr indent="0" lvl="0" marL="457200" rtl="0" algn="l">
              <a:lnSpc>
                <a:spcPct val="100000"/>
              </a:lnSpc>
              <a:spcBef>
                <a:spcPts val="0"/>
              </a:spcBef>
              <a:spcAft>
                <a:spcPts val="0"/>
              </a:spcAft>
              <a:buNone/>
            </a:pPr>
            <a:r>
              <a:t/>
            </a:r>
            <a:endParaRPr sz="1600">
              <a:solidFill>
                <a:srgbClr val="666666"/>
              </a:solidFill>
            </a:endParaRPr>
          </a:p>
          <a:p>
            <a:pPr indent="-330200" lvl="0" marL="457200" rtl="0" algn="l">
              <a:lnSpc>
                <a:spcPct val="100000"/>
              </a:lnSpc>
              <a:spcBef>
                <a:spcPts val="0"/>
              </a:spcBef>
              <a:spcAft>
                <a:spcPts val="0"/>
              </a:spcAft>
              <a:buClr>
                <a:srgbClr val="666666"/>
              </a:buClr>
              <a:buSzPts val="1600"/>
              <a:buChar char="●"/>
            </a:pPr>
            <a:r>
              <a:rPr lang="en" sz="1600">
                <a:solidFill>
                  <a:srgbClr val="666666"/>
                </a:solidFill>
              </a:rPr>
              <a:t>Signs of myocardial infarction:</a:t>
            </a:r>
            <a:endParaRPr sz="1600">
              <a:solidFill>
                <a:srgbClr val="666666"/>
              </a:solidFill>
            </a:endParaRPr>
          </a:p>
          <a:p>
            <a:pPr indent="-330200" lvl="1" marL="914400" rtl="0" algn="l">
              <a:lnSpc>
                <a:spcPct val="100000"/>
              </a:lnSpc>
              <a:spcBef>
                <a:spcPts val="0"/>
              </a:spcBef>
              <a:spcAft>
                <a:spcPts val="0"/>
              </a:spcAft>
              <a:buClr>
                <a:srgbClr val="666666"/>
              </a:buClr>
              <a:buSzPts val="1600"/>
              <a:buChar char="○"/>
            </a:pPr>
            <a:r>
              <a:rPr lang="en" sz="1600">
                <a:solidFill>
                  <a:srgbClr val="666666"/>
                </a:solidFill>
              </a:rPr>
              <a:t>ST elevation</a:t>
            </a:r>
            <a:endParaRPr sz="1600">
              <a:solidFill>
                <a:srgbClr val="666666"/>
              </a:solidFill>
            </a:endParaRPr>
          </a:p>
          <a:p>
            <a:pPr indent="-330200" lvl="1" marL="914400" rtl="0" algn="l">
              <a:lnSpc>
                <a:spcPct val="100000"/>
              </a:lnSpc>
              <a:spcBef>
                <a:spcPts val="0"/>
              </a:spcBef>
              <a:spcAft>
                <a:spcPts val="0"/>
              </a:spcAft>
              <a:buClr>
                <a:srgbClr val="666666"/>
              </a:buClr>
              <a:buSzPts val="1600"/>
              <a:buChar char="○"/>
            </a:pPr>
            <a:r>
              <a:rPr lang="en" sz="1600">
                <a:solidFill>
                  <a:srgbClr val="666666"/>
                </a:solidFill>
              </a:rPr>
              <a:t>ST depression</a:t>
            </a:r>
            <a:endParaRPr sz="1600">
              <a:solidFill>
                <a:srgbClr val="666666"/>
              </a:solidFill>
            </a:endParaRPr>
          </a:p>
          <a:p>
            <a:pPr indent="-330200" lvl="1" marL="914400" rtl="0" algn="l">
              <a:lnSpc>
                <a:spcPct val="100000"/>
              </a:lnSpc>
              <a:spcBef>
                <a:spcPts val="0"/>
              </a:spcBef>
              <a:spcAft>
                <a:spcPts val="0"/>
              </a:spcAft>
              <a:buClr>
                <a:srgbClr val="666666"/>
              </a:buClr>
              <a:buSzPts val="1600"/>
              <a:buChar char="○"/>
            </a:pPr>
            <a:r>
              <a:rPr lang="en" sz="1600">
                <a:solidFill>
                  <a:srgbClr val="666666"/>
                </a:solidFill>
              </a:rPr>
              <a:t>T wave inversion</a:t>
            </a:r>
            <a:endParaRPr sz="1600">
              <a:solidFill>
                <a:srgbClr val="666666"/>
              </a:solidFill>
            </a:endParaRPr>
          </a:p>
        </p:txBody>
      </p:sp>
      <p:pic>
        <p:nvPicPr>
          <p:cNvPr descr="What is NSTEMI? What You NEED to Know • MyHeart" id="249" name="Google Shape;249;p31"/>
          <p:cNvPicPr preferRelativeResize="0"/>
          <p:nvPr/>
        </p:nvPicPr>
        <p:blipFill rotWithShape="1">
          <a:blip r:embed="rId3">
            <a:alphaModFix/>
          </a:blip>
          <a:srcRect b="0" l="25569" r="33408" t="0"/>
          <a:stretch/>
        </p:blipFill>
        <p:spPr>
          <a:xfrm>
            <a:off x="3698400" y="1714500"/>
            <a:ext cx="2061624" cy="3113700"/>
          </a:xfrm>
          <a:prstGeom prst="rect">
            <a:avLst/>
          </a:prstGeom>
          <a:noFill/>
          <a:ln>
            <a:noFill/>
          </a:ln>
        </p:spPr>
      </p:pic>
      <p:pic>
        <p:nvPicPr>
          <p:cNvPr id="250" name="Google Shape;250;p31"/>
          <p:cNvPicPr preferRelativeResize="0"/>
          <p:nvPr/>
        </p:nvPicPr>
        <p:blipFill>
          <a:blip r:embed="rId4">
            <a:alphaModFix/>
          </a:blip>
          <a:stretch>
            <a:fillRect/>
          </a:stretch>
        </p:blipFill>
        <p:spPr>
          <a:xfrm>
            <a:off x="5560827" y="445025"/>
            <a:ext cx="3333649" cy="1643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285750" y="150541"/>
            <a:ext cx="8572500" cy="761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Question and Purpose</a:t>
            </a:r>
            <a:endParaRPr/>
          </a:p>
        </p:txBody>
      </p:sp>
      <p:graphicFrame>
        <p:nvGraphicFramePr>
          <p:cNvPr id="92" name="Google Shape;92;p16"/>
          <p:cNvGraphicFramePr/>
          <p:nvPr/>
        </p:nvGraphicFramePr>
        <p:xfrm>
          <a:off x="321625" y="1461188"/>
          <a:ext cx="3000000" cy="3000000"/>
        </p:xfrm>
        <a:graphic>
          <a:graphicData uri="http://schemas.openxmlformats.org/drawingml/2006/table">
            <a:tbl>
              <a:tblPr>
                <a:noFill/>
                <a:tableStyleId>{103FFCEB-8F49-4670-AE6F-C5F4DC91C6A3}</a:tableStyleId>
              </a:tblPr>
              <a:tblGrid>
                <a:gridCol w="1700150"/>
                <a:gridCol w="1700150"/>
                <a:gridCol w="1700150"/>
                <a:gridCol w="1700150"/>
                <a:gridCol w="1700150"/>
              </a:tblGrid>
              <a:tr h="488875">
                <a:tc>
                  <a:txBody>
                    <a:bodyPr/>
                    <a:lstStyle/>
                    <a:p>
                      <a:pPr indent="0" lvl="0" marL="0" rtl="0" algn="ctr">
                        <a:spcBef>
                          <a:spcPts val="0"/>
                        </a:spcBef>
                        <a:spcAft>
                          <a:spcPts val="0"/>
                        </a:spcAft>
                        <a:buNone/>
                      </a:pPr>
                      <a:r>
                        <a:rPr b="1" lang="en">
                          <a:solidFill>
                            <a:srgbClr val="666666"/>
                          </a:solidFill>
                          <a:latin typeface="Roboto"/>
                          <a:ea typeface="Roboto"/>
                          <a:cs typeface="Roboto"/>
                          <a:sym typeface="Roboto"/>
                        </a:rPr>
                        <a:t>Purpose</a:t>
                      </a:r>
                      <a:endParaRPr b="1">
                        <a:solidFill>
                          <a:srgbClr val="666666"/>
                        </a:solidFill>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666666"/>
                          </a:solidFill>
                          <a:latin typeface="Roboto"/>
                          <a:ea typeface="Roboto"/>
                          <a:cs typeface="Roboto"/>
                          <a:sym typeface="Roboto"/>
                        </a:rPr>
                        <a:t>Source</a:t>
                      </a:r>
                      <a:endParaRPr b="1">
                        <a:solidFill>
                          <a:srgbClr val="666666"/>
                        </a:solidFill>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666666"/>
                          </a:solidFill>
                          <a:latin typeface="Roboto"/>
                          <a:ea typeface="Roboto"/>
                          <a:cs typeface="Roboto"/>
                          <a:sym typeface="Roboto"/>
                        </a:rPr>
                        <a:t>Question</a:t>
                      </a:r>
                      <a:endParaRPr b="1">
                        <a:solidFill>
                          <a:srgbClr val="666666"/>
                        </a:solidFill>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666666"/>
                          </a:solidFill>
                          <a:latin typeface="Roboto"/>
                          <a:ea typeface="Roboto"/>
                          <a:cs typeface="Roboto"/>
                          <a:sym typeface="Roboto"/>
                        </a:rPr>
                        <a:t>Importance</a:t>
                      </a:r>
                      <a:endParaRPr b="1">
                        <a:solidFill>
                          <a:srgbClr val="666666"/>
                        </a:solidFill>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666666"/>
                          </a:solidFill>
                          <a:latin typeface="Roboto"/>
                          <a:ea typeface="Roboto"/>
                          <a:cs typeface="Roboto"/>
                          <a:sym typeface="Roboto"/>
                        </a:rPr>
                        <a:t>Interpretation</a:t>
                      </a:r>
                      <a:endParaRPr b="1">
                        <a:solidFill>
                          <a:srgbClr val="666666"/>
                        </a:solidFill>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893325">
                <a:tc>
                  <a:txBody>
                    <a:bodyPr/>
                    <a:lstStyle/>
                    <a:p>
                      <a:pPr indent="0" lvl="0" marL="0" rtl="0" algn="l">
                        <a:spcBef>
                          <a:spcPts val="0"/>
                        </a:spcBef>
                        <a:spcAft>
                          <a:spcPts val="0"/>
                        </a:spcAft>
                        <a:buNone/>
                      </a:pPr>
                      <a:r>
                        <a:rPr lang="en">
                          <a:solidFill>
                            <a:srgbClr val="666666"/>
                          </a:solidFill>
                          <a:latin typeface="Roboto"/>
                          <a:ea typeface="Roboto"/>
                          <a:cs typeface="Roboto"/>
                          <a:sym typeface="Roboto"/>
                        </a:rPr>
                        <a:t>To determine heart rate variability in order to quantify stress</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rPr lang="en">
                          <a:solidFill>
                            <a:srgbClr val="666666"/>
                          </a:solidFill>
                          <a:latin typeface="Roboto"/>
                          <a:ea typeface="Roboto"/>
                          <a:cs typeface="Roboto"/>
                          <a:sym typeface="Roboto"/>
                        </a:rPr>
                        <a:t>To determine if a user is suffering from AMI (not completed during this phase)</a:t>
                      </a:r>
                      <a:endParaRPr>
                        <a:solidFill>
                          <a:srgbClr val="666666"/>
                        </a:solidFill>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666666"/>
                          </a:solidFill>
                          <a:latin typeface="Roboto"/>
                          <a:ea typeface="Roboto"/>
                          <a:cs typeface="Roboto"/>
                          <a:sym typeface="Roboto"/>
                        </a:rPr>
                        <a:t>Electrical impulses in the skin from the heart.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rPr lang="en">
                          <a:solidFill>
                            <a:srgbClr val="666666"/>
                          </a:solidFill>
                          <a:latin typeface="Roboto"/>
                          <a:ea typeface="Roboto"/>
                          <a:cs typeface="Roboto"/>
                          <a:sym typeface="Roboto"/>
                        </a:rPr>
                        <a:t>ECG leads and electrodes placed in MCL-1 configuration</a:t>
                      </a:r>
                      <a:endParaRPr>
                        <a:solidFill>
                          <a:srgbClr val="666666"/>
                        </a:solidFill>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666666"/>
                          </a:solidFill>
                          <a:latin typeface="Roboto"/>
                          <a:ea typeface="Roboto"/>
                          <a:cs typeface="Roboto"/>
                          <a:sym typeface="Roboto"/>
                        </a:rPr>
                        <a:t>Is the subject experiencing high stress levels at this moment?</a:t>
                      </a:r>
                      <a:endParaRPr>
                        <a:solidFill>
                          <a:srgbClr val="666666"/>
                        </a:solidFill>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666666"/>
                          </a:solidFill>
                          <a:latin typeface="Roboto"/>
                          <a:ea typeface="Roboto"/>
                          <a:cs typeface="Roboto"/>
                          <a:sym typeface="Roboto"/>
                        </a:rPr>
                        <a:t>High stress is positively correlated to increased risk for AMI</a:t>
                      </a:r>
                      <a:endParaRPr>
                        <a:solidFill>
                          <a:srgbClr val="666666"/>
                        </a:solidFill>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666666"/>
                          </a:solidFill>
                          <a:latin typeface="Roboto"/>
                          <a:ea typeface="Roboto"/>
                          <a:cs typeface="Roboto"/>
                          <a:sym typeface="Roboto"/>
                        </a:rPr>
                        <a:t>HRV analysis using R-Peak detection</a:t>
                      </a:r>
                      <a:endParaRPr>
                        <a:solidFill>
                          <a:srgbClr val="666666"/>
                        </a:solidFill>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285750" y="150541"/>
            <a:ext cx="8572500" cy="761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Overall </a:t>
            </a:r>
            <a:r>
              <a:rPr lang="en"/>
              <a:t>diagrammatic</a:t>
            </a:r>
            <a:r>
              <a:rPr lang="en"/>
              <a:t> model</a:t>
            </a:r>
            <a:endParaRPr/>
          </a:p>
        </p:txBody>
      </p:sp>
      <p:sp>
        <p:nvSpPr>
          <p:cNvPr id="98" name="Google Shape;98;p17"/>
          <p:cNvSpPr txBox="1"/>
          <p:nvPr/>
        </p:nvSpPr>
        <p:spPr>
          <a:xfrm>
            <a:off x="635725" y="1362200"/>
            <a:ext cx="7353300" cy="8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aphicFrame>
        <p:nvGraphicFramePr>
          <p:cNvPr id="99" name="Google Shape;99;p17"/>
          <p:cNvGraphicFramePr/>
          <p:nvPr/>
        </p:nvGraphicFramePr>
        <p:xfrm>
          <a:off x="750025" y="3649050"/>
          <a:ext cx="3000000" cy="3000000"/>
        </p:xfrm>
        <a:graphic>
          <a:graphicData uri="http://schemas.openxmlformats.org/drawingml/2006/table">
            <a:tbl>
              <a:tblPr>
                <a:noFill/>
                <a:tableStyleId>{103FFCEB-8F49-4670-AE6F-C5F4DC91C6A3}</a:tableStyleId>
              </a:tblPr>
              <a:tblGrid>
                <a:gridCol w="7239000"/>
              </a:tblGrid>
              <a:tr h="381000">
                <a:tc>
                  <a:txBody>
                    <a:bodyPr/>
                    <a:lstStyle/>
                    <a:p>
                      <a:pPr indent="0" lvl="0" marL="0" rtl="0" algn="ctr">
                        <a:spcBef>
                          <a:spcPts val="0"/>
                        </a:spcBef>
                        <a:spcAft>
                          <a:spcPts val="0"/>
                        </a:spcAft>
                        <a:buNone/>
                      </a:pPr>
                      <a:r>
                        <a:rPr b="1" lang="en">
                          <a:solidFill>
                            <a:srgbClr val="666666"/>
                          </a:solidFill>
                          <a:latin typeface="Roboto"/>
                          <a:ea typeface="Roboto"/>
                          <a:cs typeface="Roboto"/>
                          <a:sym typeface="Roboto"/>
                        </a:rPr>
                        <a:t>Assumptions</a:t>
                      </a:r>
                      <a:endParaRPr b="1">
                        <a:solidFill>
                          <a:srgbClr val="666666"/>
                        </a:solidFill>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Baseline reading is accurate</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Minimal movement interference</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Limited interference with electrode (no hair on chest, no sweat/lotion/powders, sticks well)</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pic>
        <p:nvPicPr>
          <p:cNvPr id="100" name="Google Shape;100;p17"/>
          <p:cNvPicPr preferRelativeResize="0"/>
          <p:nvPr/>
        </p:nvPicPr>
        <p:blipFill>
          <a:blip r:embed="rId4">
            <a:alphaModFix/>
          </a:blip>
          <a:stretch>
            <a:fillRect/>
          </a:stretch>
        </p:blipFill>
        <p:spPr>
          <a:xfrm>
            <a:off x="750025" y="861661"/>
            <a:ext cx="7239000" cy="251746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157475" y="-81850"/>
            <a:ext cx="5384700" cy="712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Circuit diagram </a:t>
            </a:r>
            <a:endParaRPr/>
          </a:p>
        </p:txBody>
      </p:sp>
      <p:pic>
        <p:nvPicPr>
          <p:cNvPr id="106" name="Google Shape;106;p18"/>
          <p:cNvPicPr preferRelativeResize="0"/>
          <p:nvPr/>
        </p:nvPicPr>
        <p:blipFill rotWithShape="1">
          <a:blip r:embed="rId4">
            <a:alphaModFix/>
          </a:blip>
          <a:srcRect b="45097" l="16756" r="29399" t="17134"/>
          <a:stretch/>
        </p:blipFill>
        <p:spPr>
          <a:xfrm>
            <a:off x="314775" y="630950"/>
            <a:ext cx="8514450" cy="3981570"/>
          </a:xfrm>
          <a:prstGeom prst="rect">
            <a:avLst/>
          </a:prstGeom>
          <a:noFill/>
          <a:ln>
            <a:noFill/>
          </a:ln>
        </p:spPr>
      </p:pic>
      <p:sp>
        <p:nvSpPr>
          <p:cNvPr id="107" name="Google Shape;107;p18"/>
          <p:cNvSpPr/>
          <p:nvPr/>
        </p:nvSpPr>
        <p:spPr>
          <a:xfrm>
            <a:off x="4657725" y="2665350"/>
            <a:ext cx="684600" cy="12468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5342325" y="2665350"/>
            <a:ext cx="708900" cy="12468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txBox="1"/>
          <p:nvPr/>
        </p:nvSpPr>
        <p:spPr>
          <a:xfrm>
            <a:off x="4706700" y="1687400"/>
            <a:ext cx="1344600" cy="71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a:ea typeface="Roboto"/>
                <a:cs typeface="Roboto"/>
                <a:sym typeface="Roboto"/>
              </a:rPr>
              <a:t>High         Low</a:t>
            </a:r>
            <a:endParaRPr>
              <a:solidFill>
                <a:srgbClr val="666666"/>
              </a:solidFill>
              <a:latin typeface="Roboto"/>
              <a:ea typeface="Roboto"/>
              <a:cs typeface="Roboto"/>
              <a:sym typeface="Roboto"/>
            </a:endParaRPr>
          </a:p>
          <a:p>
            <a:pPr indent="0" lvl="0" marL="0" rtl="0" algn="ctr">
              <a:spcBef>
                <a:spcPts val="0"/>
              </a:spcBef>
              <a:spcAft>
                <a:spcPts val="0"/>
              </a:spcAft>
              <a:buNone/>
            </a:pPr>
            <a:r>
              <a:rPr lang="en">
                <a:solidFill>
                  <a:srgbClr val="666666"/>
                </a:solidFill>
                <a:latin typeface="Roboto"/>
                <a:ea typeface="Roboto"/>
                <a:cs typeface="Roboto"/>
                <a:sym typeface="Roboto"/>
              </a:rPr>
              <a:t>Pass        Pass</a:t>
            </a:r>
            <a:endParaRPr>
              <a:solidFill>
                <a:srgbClr val="666666"/>
              </a:solidFill>
              <a:latin typeface="Roboto"/>
              <a:ea typeface="Roboto"/>
              <a:cs typeface="Roboto"/>
              <a:sym typeface="Roboto"/>
            </a:endParaRPr>
          </a:p>
          <a:p>
            <a:pPr indent="0" lvl="0" marL="0" rtl="0" algn="ctr">
              <a:spcBef>
                <a:spcPts val="0"/>
              </a:spcBef>
              <a:spcAft>
                <a:spcPts val="0"/>
              </a:spcAft>
              <a:buNone/>
            </a:pPr>
            <a:r>
              <a:rPr lang="en">
                <a:solidFill>
                  <a:srgbClr val="666666"/>
                </a:solidFill>
                <a:latin typeface="Roboto"/>
                <a:ea typeface="Roboto"/>
                <a:cs typeface="Roboto"/>
                <a:sym typeface="Roboto"/>
              </a:rPr>
              <a:t>Filter        Filter</a:t>
            </a:r>
            <a:endParaRPr>
              <a:solidFill>
                <a:srgbClr val="666666"/>
              </a:solidFill>
              <a:latin typeface="Roboto"/>
              <a:ea typeface="Roboto"/>
              <a:cs typeface="Roboto"/>
              <a:sym typeface="Roboto"/>
            </a:endParaRPr>
          </a:p>
        </p:txBody>
      </p:sp>
      <p:cxnSp>
        <p:nvCxnSpPr>
          <p:cNvPr id="110" name="Google Shape;110;p18"/>
          <p:cNvCxnSpPr>
            <a:endCxn id="107" idx="0"/>
          </p:cNvCxnSpPr>
          <p:nvPr/>
        </p:nvCxnSpPr>
        <p:spPr>
          <a:xfrm>
            <a:off x="4999725" y="2433150"/>
            <a:ext cx="300" cy="232200"/>
          </a:xfrm>
          <a:prstGeom prst="straightConnector1">
            <a:avLst/>
          </a:prstGeom>
          <a:noFill/>
          <a:ln cap="flat" cmpd="sng" w="19050">
            <a:solidFill>
              <a:srgbClr val="980000"/>
            </a:solidFill>
            <a:prstDash val="solid"/>
            <a:round/>
            <a:headEnd len="med" w="med" type="none"/>
            <a:tailEnd len="med" w="med" type="triangle"/>
          </a:ln>
        </p:spPr>
      </p:cxnSp>
      <p:cxnSp>
        <p:nvCxnSpPr>
          <p:cNvPr id="111" name="Google Shape;111;p18"/>
          <p:cNvCxnSpPr/>
          <p:nvPr/>
        </p:nvCxnSpPr>
        <p:spPr>
          <a:xfrm>
            <a:off x="5727225" y="2433175"/>
            <a:ext cx="300" cy="232200"/>
          </a:xfrm>
          <a:prstGeom prst="straightConnector1">
            <a:avLst/>
          </a:prstGeom>
          <a:noFill/>
          <a:ln cap="flat" cmpd="sng" w="19050">
            <a:solidFill>
              <a:schemeClr val="accent1"/>
            </a:solidFill>
            <a:prstDash val="solid"/>
            <a:round/>
            <a:headEnd len="med" w="med" type="none"/>
            <a:tailEnd len="med" w="med" type="triangle"/>
          </a:ln>
        </p:spPr>
      </p:cxnSp>
      <p:sp>
        <p:nvSpPr>
          <p:cNvPr id="112" name="Google Shape;112;p18"/>
          <p:cNvSpPr/>
          <p:nvPr/>
        </p:nvSpPr>
        <p:spPr>
          <a:xfrm>
            <a:off x="3349700" y="2029675"/>
            <a:ext cx="1308000" cy="19926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txBox="1"/>
          <p:nvPr/>
        </p:nvSpPr>
        <p:spPr>
          <a:xfrm>
            <a:off x="3435350" y="1516250"/>
            <a:ext cx="11367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Roboto"/>
                <a:ea typeface="Roboto"/>
                <a:cs typeface="Roboto"/>
                <a:sym typeface="Roboto"/>
              </a:rPr>
              <a:t>Differential</a:t>
            </a:r>
            <a:endParaRPr>
              <a:solidFill>
                <a:srgbClr val="666666"/>
              </a:solidFill>
              <a:latin typeface="Roboto"/>
              <a:ea typeface="Roboto"/>
              <a:cs typeface="Roboto"/>
              <a:sym typeface="Roboto"/>
            </a:endParaRPr>
          </a:p>
        </p:txBody>
      </p:sp>
      <p:cxnSp>
        <p:nvCxnSpPr>
          <p:cNvPr id="114" name="Google Shape;114;p18"/>
          <p:cNvCxnSpPr>
            <a:stCxn id="113" idx="2"/>
            <a:endCxn id="112" idx="0"/>
          </p:cNvCxnSpPr>
          <p:nvPr/>
        </p:nvCxnSpPr>
        <p:spPr>
          <a:xfrm>
            <a:off x="4003700" y="1821950"/>
            <a:ext cx="0" cy="207600"/>
          </a:xfrm>
          <a:prstGeom prst="straightConnector1">
            <a:avLst/>
          </a:prstGeom>
          <a:noFill/>
          <a:ln cap="flat" cmpd="sng" w="19050">
            <a:solidFill>
              <a:schemeClr val="accent6"/>
            </a:solidFill>
            <a:prstDash val="solid"/>
            <a:round/>
            <a:headEnd len="med" w="med" type="none"/>
            <a:tailEnd len="med" w="med" type="triangle"/>
          </a:ln>
        </p:spPr>
      </p:cxnSp>
      <p:sp>
        <p:nvSpPr>
          <p:cNvPr id="115" name="Google Shape;115;p18"/>
          <p:cNvSpPr/>
          <p:nvPr/>
        </p:nvSpPr>
        <p:spPr>
          <a:xfrm>
            <a:off x="1601575" y="2029675"/>
            <a:ext cx="1748100" cy="2506200"/>
          </a:xfrm>
          <a:prstGeom prst="rect">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txBox="1"/>
          <p:nvPr/>
        </p:nvSpPr>
        <p:spPr>
          <a:xfrm>
            <a:off x="2133325" y="1320650"/>
            <a:ext cx="684600" cy="50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a:ea typeface="Roboto"/>
                <a:cs typeface="Roboto"/>
                <a:sym typeface="Roboto"/>
              </a:rPr>
              <a:t>Lead</a:t>
            </a:r>
            <a:endParaRPr>
              <a:solidFill>
                <a:srgbClr val="666666"/>
              </a:solidFill>
              <a:latin typeface="Roboto"/>
              <a:ea typeface="Roboto"/>
              <a:cs typeface="Roboto"/>
              <a:sym typeface="Roboto"/>
            </a:endParaRPr>
          </a:p>
          <a:p>
            <a:pPr indent="0" lvl="0" marL="0" rtl="0" algn="ctr">
              <a:spcBef>
                <a:spcPts val="0"/>
              </a:spcBef>
              <a:spcAft>
                <a:spcPts val="0"/>
              </a:spcAft>
              <a:buNone/>
            </a:pPr>
            <a:r>
              <a:rPr lang="en">
                <a:solidFill>
                  <a:srgbClr val="666666"/>
                </a:solidFill>
                <a:latin typeface="Roboto"/>
                <a:ea typeface="Roboto"/>
                <a:cs typeface="Roboto"/>
                <a:sym typeface="Roboto"/>
              </a:rPr>
              <a:t>Inputs</a:t>
            </a:r>
            <a:endParaRPr>
              <a:solidFill>
                <a:srgbClr val="666666"/>
              </a:solidFill>
              <a:latin typeface="Roboto"/>
              <a:ea typeface="Roboto"/>
              <a:cs typeface="Roboto"/>
              <a:sym typeface="Roboto"/>
            </a:endParaRPr>
          </a:p>
        </p:txBody>
      </p:sp>
      <p:cxnSp>
        <p:nvCxnSpPr>
          <p:cNvPr id="117" name="Google Shape;117;p18"/>
          <p:cNvCxnSpPr>
            <a:stCxn id="116" idx="2"/>
            <a:endCxn id="115" idx="0"/>
          </p:cNvCxnSpPr>
          <p:nvPr/>
        </p:nvCxnSpPr>
        <p:spPr>
          <a:xfrm>
            <a:off x="2475625" y="1821950"/>
            <a:ext cx="0" cy="207600"/>
          </a:xfrm>
          <a:prstGeom prst="straightConnector1">
            <a:avLst/>
          </a:prstGeom>
          <a:noFill/>
          <a:ln cap="flat" cmpd="sng" w="19050">
            <a:solidFill>
              <a:srgbClr val="674EA7"/>
            </a:solidFill>
            <a:prstDash val="solid"/>
            <a:round/>
            <a:headEnd len="med" w="med" type="none"/>
            <a:tailEnd len="med" w="med" type="triangle"/>
          </a:ln>
        </p:spPr>
      </p:cxnSp>
      <p:sp>
        <p:nvSpPr>
          <p:cNvPr id="118" name="Google Shape;118;p18"/>
          <p:cNvSpPr/>
          <p:nvPr/>
        </p:nvSpPr>
        <p:spPr>
          <a:xfrm>
            <a:off x="6051300" y="2665350"/>
            <a:ext cx="965700" cy="1662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txBox="1"/>
          <p:nvPr/>
        </p:nvSpPr>
        <p:spPr>
          <a:xfrm>
            <a:off x="6051300" y="4535875"/>
            <a:ext cx="965700" cy="3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a:ea typeface="Roboto"/>
                <a:cs typeface="Roboto"/>
                <a:sym typeface="Roboto"/>
              </a:rPr>
              <a:t>Amplifier</a:t>
            </a:r>
            <a:endParaRPr>
              <a:solidFill>
                <a:srgbClr val="666666"/>
              </a:solidFill>
              <a:latin typeface="Roboto"/>
              <a:ea typeface="Roboto"/>
              <a:cs typeface="Roboto"/>
              <a:sym typeface="Roboto"/>
            </a:endParaRPr>
          </a:p>
        </p:txBody>
      </p:sp>
      <p:cxnSp>
        <p:nvCxnSpPr>
          <p:cNvPr id="120" name="Google Shape;120;p18"/>
          <p:cNvCxnSpPr>
            <a:stCxn id="119" idx="0"/>
            <a:endCxn id="118" idx="2"/>
          </p:cNvCxnSpPr>
          <p:nvPr/>
        </p:nvCxnSpPr>
        <p:spPr>
          <a:xfrm rot="10800000">
            <a:off x="6534150" y="4327975"/>
            <a:ext cx="0" cy="207900"/>
          </a:xfrm>
          <a:prstGeom prst="straightConnector1">
            <a:avLst/>
          </a:prstGeom>
          <a:noFill/>
          <a:ln cap="flat" cmpd="sng" w="19050">
            <a:solidFill>
              <a:schemeClr val="accent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285750" y="150541"/>
            <a:ext cx="8572500" cy="761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Actual Device</a:t>
            </a:r>
            <a:endParaRPr/>
          </a:p>
        </p:txBody>
      </p:sp>
      <p:pic>
        <p:nvPicPr>
          <p:cNvPr id="126" name="Google Shape;126;p19"/>
          <p:cNvPicPr preferRelativeResize="0"/>
          <p:nvPr/>
        </p:nvPicPr>
        <p:blipFill rotWithShape="1">
          <a:blip r:embed="rId3">
            <a:alphaModFix/>
          </a:blip>
          <a:srcRect b="7084" l="29562" r="30297" t="40277"/>
          <a:stretch/>
        </p:blipFill>
        <p:spPr>
          <a:xfrm rot="-5400000">
            <a:off x="2779388" y="-430249"/>
            <a:ext cx="3585224" cy="6269024"/>
          </a:xfrm>
          <a:prstGeom prst="rect">
            <a:avLst/>
          </a:prstGeom>
          <a:noFill/>
          <a:ln>
            <a:noFill/>
          </a:ln>
        </p:spPr>
      </p:pic>
      <p:sp>
        <p:nvSpPr>
          <p:cNvPr id="127" name="Google Shape;127;p19"/>
          <p:cNvSpPr txBox="1"/>
          <p:nvPr/>
        </p:nvSpPr>
        <p:spPr>
          <a:xfrm>
            <a:off x="3543400" y="4496875"/>
            <a:ext cx="16353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Roboto"/>
                <a:ea typeface="Roboto"/>
                <a:cs typeface="Roboto"/>
                <a:sym typeface="Roboto"/>
              </a:rPr>
              <a:t>Microphone Input</a:t>
            </a:r>
            <a:endParaRPr>
              <a:solidFill>
                <a:srgbClr val="666666"/>
              </a:solidFill>
              <a:latin typeface="Roboto"/>
              <a:ea typeface="Roboto"/>
              <a:cs typeface="Roboto"/>
              <a:sym typeface="Roboto"/>
            </a:endParaRPr>
          </a:p>
        </p:txBody>
      </p:sp>
      <p:cxnSp>
        <p:nvCxnSpPr>
          <p:cNvPr id="128" name="Google Shape;128;p19"/>
          <p:cNvCxnSpPr/>
          <p:nvPr/>
        </p:nvCxnSpPr>
        <p:spPr>
          <a:xfrm rot="10800000">
            <a:off x="3358600" y="4194325"/>
            <a:ext cx="642000" cy="378000"/>
          </a:xfrm>
          <a:prstGeom prst="straightConnector1">
            <a:avLst/>
          </a:prstGeom>
          <a:noFill/>
          <a:ln cap="flat" cmpd="sng" w="28575">
            <a:solidFill>
              <a:srgbClr val="00FF00"/>
            </a:solidFill>
            <a:prstDash val="solid"/>
            <a:round/>
            <a:headEnd len="med" w="med" type="none"/>
            <a:tailEnd len="med" w="med" type="triangle"/>
          </a:ln>
        </p:spPr>
      </p:cxnSp>
      <p:sp>
        <p:nvSpPr>
          <p:cNvPr id="129" name="Google Shape;129;p19"/>
          <p:cNvSpPr txBox="1"/>
          <p:nvPr/>
        </p:nvSpPr>
        <p:spPr>
          <a:xfrm>
            <a:off x="7807675" y="967475"/>
            <a:ext cx="1050600" cy="23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Roboto"/>
                <a:ea typeface="Roboto"/>
                <a:cs typeface="Roboto"/>
                <a:sym typeface="Roboto"/>
              </a:rPr>
              <a:t>Ground Lead</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rPr lang="en">
                <a:solidFill>
                  <a:srgbClr val="666666"/>
                </a:solidFill>
                <a:latin typeface="Roboto"/>
                <a:ea typeface="Roboto"/>
                <a:cs typeface="Roboto"/>
                <a:sym typeface="Roboto"/>
              </a:rPr>
              <a:t>Left Lead</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rPr lang="en">
                <a:solidFill>
                  <a:srgbClr val="666666"/>
                </a:solidFill>
                <a:latin typeface="Roboto"/>
                <a:ea typeface="Roboto"/>
                <a:cs typeface="Roboto"/>
                <a:sym typeface="Roboto"/>
              </a:rPr>
              <a:t>Right Lead</a:t>
            </a:r>
            <a:endParaRPr>
              <a:solidFill>
                <a:srgbClr val="666666"/>
              </a:solidFill>
              <a:latin typeface="Roboto"/>
              <a:ea typeface="Roboto"/>
              <a:cs typeface="Roboto"/>
              <a:sym typeface="Roboto"/>
            </a:endParaRPr>
          </a:p>
        </p:txBody>
      </p:sp>
      <p:cxnSp>
        <p:nvCxnSpPr>
          <p:cNvPr id="130" name="Google Shape;130;p19"/>
          <p:cNvCxnSpPr/>
          <p:nvPr/>
        </p:nvCxnSpPr>
        <p:spPr>
          <a:xfrm flipH="1">
            <a:off x="7578950" y="3077625"/>
            <a:ext cx="272700" cy="35100"/>
          </a:xfrm>
          <a:prstGeom prst="straightConnector1">
            <a:avLst/>
          </a:prstGeom>
          <a:noFill/>
          <a:ln cap="flat" cmpd="sng" w="28575">
            <a:solidFill>
              <a:srgbClr val="FF0000"/>
            </a:solidFill>
            <a:prstDash val="solid"/>
            <a:round/>
            <a:headEnd len="med" w="med" type="none"/>
            <a:tailEnd len="med" w="med" type="triangle"/>
          </a:ln>
        </p:spPr>
      </p:cxnSp>
      <p:cxnSp>
        <p:nvCxnSpPr>
          <p:cNvPr id="131" name="Google Shape;131;p19"/>
          <p:cNvCxnSpPr/>
          <p:nvPr/>
        </p:nvCxnSpPr>
        <p:spPr>
          <a:xfrm rot="10800000">
            <a:off x="7622925" y="1793850"/>
            <a:ext cx="246300" cy="17700"/>
          </a:xfrm>
          <a:prstGeom prst="straightConnector1">
            <a:avLst/>
          </a:prstGeom>
          <a:noFill/>
          <a:ln cap="flat" cmpd="sng" w="28575">
            <a:solidFill>
              <a:srgbClr val="FF0000"/>
            </a:solidFill>
            <a:prstDash val="solid"/>
            <a:round/>
            <a:headEnd len="med" w="med" type="none"/>
            <a:tailEnd len="med" w="med" type="triangle"/>
          </a:ln>
        </p:spPr>
      </p:cxnSp>
      <p:cxnSp>
        <p:nvCxnSpPr>
          <p:cNvPr id="132" name="Google Shape;132;p19"/>
          <p:cNvCxnSpPr/>
          <p:nvPr/>
        </p:nvCxnSpPr>
        <p:spPr>
          <a:xfrm flipH="1">
            <a:off x="7605325" y="1266425"/>
            <a:ext cx="272700" cy="17700"/>
          </a:xfrm>
          <a:prstGeom prst="straightConnector1">
            <a:avLst/>
          </a:prstGeom>
          <a:noFill/>
          <a:ln cap="flat" cmpd="sng" w="28575">
            <a:solidFill>
              <a:srgbClr val="FF0000"/>
            </a:solidFill>
            <a:prstDash val="solid"/>
            <a:round/>
            <a:headEnd len="med" w="med" type="none"/>
            <a:tailEnd len="med" w="med" type="triangle"/>
          </a:ln>
        </p:spPr>
      </p:cxnSp>
      <p:sp>
        <p:nvSpPr>
          <p:cNvPr id="133" name="Google Shape;133;p19"/>
          <p:cNvSpPr txBox="1"/>
          <p:nvPr/>
        </p:nvSpPr>
        <p:spPr>
          <a:xfrm>
            <a:off x="4712800" y="580625"/>
            <a:ext cx="20310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Operational Amplifiers</a:t>
            </a:r>
            <a:endParaRPr>
              <a:latin typeface="Roboto"/>
              <a:ea typeface="Roboto"/>
              <a:cs typeface="Roboto"/>
              <a:sym typeface="Roboto"/>
            </a:endParaRPr>
          </a:p>
        </p:txBody>
      </p:sp>
      <p:cxnSp>
        <p:nvCxnSpPr>
          <p:cNvPr id="134" name="Google Shape;134;p19"/>
          <p:cNvCxnSpPr>
            <a:stCxn id="133" idx="2"/>
          </p:cNvCxnSpPr>
          <p:nvPr/>
        </p:nvCxnSpPr>
        <p:spPr>
          <a:xfrm flipH="1">
            <a:off x="5178700" y="914825"/>
            <a:ext cx="549600" cy="1661700"/>
          </a:xfrm>
          <a:prstGeom prst="straightConnector1">
            <a:avLst/>
          </a:prstGeom>
          <a:noFill/>
          <a:ln cap="flat" cmpd="sng" w="28575">
            <a:solidFill>
              <a:srgbClr val="FFFF00"/>
            </a:solidFill>
            <a:prstDash val="solid"/>
            <a:round/>
            <a:headEnd len="med" w="med" type="none"/>
            <a:tailEnd len="med" w="med" type="triangle"/>
          </a:ln>
        </p:spPr>
      </p:cxnSp>
      <p:cxnSp>
        <p:nvCxnSpPr>
          <p:cNvPr id="135" name="Google Shape;135;p19"/>
          <p:cNvCxnSpPr>
            <a:stCxn id="133" idx="2"/>
          </p:cNvCxnSpPr>
          <p:nvPr/>
        </p:nvCxnSpPr>
        <p:spPr>
          <a:xfrm>
            <a:off x="5728300" y="914825"/>
            <a:ext cx="646200" cy="1705500"/>
          </a:xfrm>
          <a:prstGeom prst="straightConnector1">
            <a:avLst/>
          </a:prstGeom>
          <a:noFill/>
          <a:ln cap="flat" cmpd="sng" w="28575">
            <a:solidFill>
              <a:srgbClr val="FFFF00"/>
            </a:solidFill>
            <a:prstDash val="solid"/>
            <a:round/>
            <a:headEnd len="med" w="med" type="none"/>
            <a:tailEnd len="med" w="med" type="triangle"/>
          </a:ln>
        </p:spPr>
      </p:cxnSp>
      <p:sp>
        <p:nvSpPr>
          <p:cNvPr id="136" name="Google Shape;136;p19"/>
          <p:cNvSpPr txBox="1"/>
          <p:nvPr/>
        </p:nvSpPr>
        <p:spPr>
          <a:xfrm>
            <a:off x="1908050" y="4496875"/>
            <a:ext cx="15123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Roboto"/>
                <a:ea typeface="Roboto"/>
                <a:cs typeface="Roboto"/>
                <a:sym typeface="Roboto"/>
              </a:rPr>
              <a:t>Auxiliary Ground</a:t>
            </a:r>
            <a:endParaRPr>
              <a:solidFill>
                <a:srgbClr val="666666"/>
              </a:solidFill>
              <a:latin typeface="Roboto"/>
              <a:ea typeface="Roboto"/>
              <a:cs typeface="Roboto"/>
              <a:sym typeface="Roboto"/>
            </a:endParaRPr>
          </a:p>
        </p:txBody>
      </p:sp>
      <p:cxnSp>
        <p:nvCxnSpPr>
          <p:cNvPr id="137" name="Google Shape;137;p19"/>
          <p:cNvCxnSpPr>
            <a:stCxn id="136" idx="0"/>
          </p:cNvCxnSpPr>
          <p:nvPr/>
        </p:nvCxnSpPr>
        <p:spPr>
          <a:xfrm flipH="1" rot="10800000">
            <a:off x="2664200" y="4185475"/>
            <a:ext cx="439500" cy="311400"/>
          </a:xfrm>
          <a:prstGeom prst="straightConnector1">
            <a:avLst/>
          </a:prstGeom>
          <a:noFill/>
          <a:ln cap="flat" cmpd="sng" w="28575">
            <a:solidFill>
              <a:srgbClr val="FFFF00"/>
            </a:solidFill>
            <a:prstDash val="solid"/>
            <a:round/>
            <a:headEnd len="med" w="med" type="none"/>
            <a:tailEnd len="med" w="med" type="triangle"/>
          </a:ln>
        </p:spPr>
      </p:cxnSp>
      <p:sp>
        <p:nvSpPr>
          <p:cNvPr id="138" name="Google Shape;138;p19"/>
          <p:cNvSpPr txBox="1"/>
          <p:nvPr/>
        </p:nvSpPr>
        <p:spPr>
          <a:xfrm>
            <a:off x="0" y="1152125"/>
            <a:ext cx="1437300" cy="12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Resistor Values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1k (x8)</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15k (x2)</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39k (x5)</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90k (x1)</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
                                        <p:tgtEl>
                                          <p:spTgt spid="129"/>
                                        </p:tgtEl>
                                      </p:cBhvr>
                                    </p:animEffect>
                                    <p:set>
                                      <p:cBhvr>
                                        <p:cTn dur="1" fill="hold">
                                          <p:stCondLst>
                                            <p:cond delay="100"/>
                                          </p:stCondLst>
                                        </p:cTn>
                                        <p:tgtEl>
                                          <p:spTgt spid="1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32"/>
                                        </p:tgtEl>
                                      </p:cBhvr>
                                    </p:animEffect>
                                    <p:set>
                                      <p:cBhvr>
                                        <p:cTn dur="1" fill="hold">
                                          <p:stCondLst>
                                            <p:cond delay="100"/>
                                          </p:stCondLst>
                                        </p:cTn>
                                        <p:tgtEl>
                                          <p:spTgt spid="13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30"/>
                                        </p:tgtEl>
                                      </p:cBhvr>
                                    </p:animEffect>
                                    <p:set>
                                      <p:cBhvr>
                                        <p:cTn dur="1" fill="hold">
                                          <p:stCondLst>
                                            <p:cond delay="100"/>
                                          </p:stCondLst>
                                        </p:cTn>
                                        <p:tgtEl>
                                          <p:spTgt spid="13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
                                        <p:tgtEl>
                                          <p:spTgt spid="136"/>
                                        </p:tgtEl>
                                      </p:cBhvr>
                                    </p:animEffect>
                                    <p:set>
                                      <p:cBhvr>
                                        <p:cTn dur="1" fill="hold">
                                          <p:stCondLst>
                                            <p:cond delay="100"/>
                                          </p:stCondLst>
                                        </p:cTn>
                                        <p:tgtEl>
                                          <p:spTgt spid="1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27"/>
                                        </p:tgtEl>
                                      </p:cBhvr>
                                    </p:animEffect>
                                    <p:set>
                                      <p:cBhvr>
                                        <p:cTn dur="1" fill="hold">
                                          <p:stCondLst>
                                            <p:cond delay="100"/>
                                          </p:stCondLst>
                                        </p:cTn>
                                        <p:tgtEl>
                                          <p:spTgt spid="12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28"/>
                                        </p:tgtEl>
                                      </p:cBhvr>
                                    </p:animEffect>
                                    <p:set>
                                      <p:cBhvr>
                                        <p:cTn dur="1" fill="hold">
                                          <p:stCondLst>
                                            <p:cond delay="100"/>
                                          </p:stCondLst>
                                        </p:cTn>
                                        <p:tgtEl>
                                          <p:spTgt spid="12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37"/>
                                        </p:tgtEl>
                                      </p:cBhvr>
                                    </p:animEffect>
                                    <p:set>
                                      <p:cBhvr>
                                        <p:cTn dur="1" fill="hold">
                                          <p:stCondLst>
                                            <p:cond delay="100"/>
                                          </p:stCondLst>
                                        </p:cTn>
                                        <p:tgtEl>
                                          <p:spTgt spid="13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
                                        <p:tgtEl>
                                          <p:spTgt spid="133"/>
                                        </p:tgtEl>
                                      </p:cBhvr>
                                    </p:animEffect>
                                    <p:set>
                                      <p:cBhvr>
                                        <p:cTn dur="1" fill="hold">
                                          <p:stCondLst>
                                            <p:cond delay="100"/>
                                          </p:stCondLst>
                                        </p:cTn>
                                        <p:tgtEl>
                                          <p:spTgt spid="13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34"/>
                                        </p:tgtEl>
                                      </p:cBhvr>
                                    </p:animEffect>
                                    <p:set>
                                      <p:cBhvr>
                                        <p:cTn dur="1" fill="hold">
                                          <p:stCondLst>
                                            <p:cond delay="100"/>
                                          </p:stCondLst>
                                        </p:cTn>
                                        <p:tgtEl>
                                          <p:spTgt spid="13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35"/>
                                        </p:tgtEl>
                                      </p:cBhvr>
                                    </p:animEffect>
                                    <p:set>
                                      <p:cBhvr>
                                        <p:cTn dur="1" fill="hold">
                                          <p:stCondLst>
                                            <p:cond delay="100"/>
                                          </p:stCondLst>
                                        </p:cTn>
                                        <p:tgtEl>
                                          <p:spTgt spid="13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285750" y="150541"/>
            <a:ext cx="8572500" cy="761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Device Signal Acquisition &amp; Processing</a:t>
            </a:r>
            <a:endParaRPr/>
          </a:p>
        </p:txBody>
      </p:sp>
      <p:sp>
        <p:nvSpPr>
          <p:cNvPr id="144" name="Google Shape;144;p20"/>
          <p:cNvSpPr txBox="1"/>
          <p:nvPr>
            <p:ph idx="4294967295" type="body"/>
          </p:nvPr>
        </p:nvSpPr>
        <p:spPr>
          <a:xfrm>
            <a:off x="235138" y="1074200"/>
            <a:ext cx="2076900" cy="562500"/>
          </a:xfrm>
          <a:prstGeom prst="rect">
            <a:avLst/>
          </a:prstGeom>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b="1" lang="en" sz="1600">
                <a:solidFill>
                  <a:srgbClr val="666666"/>
                </a:solidFill>
              </a:rPr>
              <a:t>Portable ECG</a:t>
            </a:r>
            <a:endParaRPr b="1" sz="1600"/>
          </a:p>
        </p:txBody>
      </p:sp>
      <p:pic>
        <p:nvPicPr>
          <p:cNvPr id="145" name="Google Shape;145;p20"/>
          <p:cNvPicPr preferRelativeResize="0"/>
          <p:nvPr/>
        </p:nvPicPr>
        <p:blipFill rotWithShape="1">
          <a:blip r:embed="rId4">
            <a:alphaModFix/>
          </a:blip>
          <a:srcRect b="18555" l="38039" r="32537" t="42190"/>
          <a:stretch/>
        </p:blipFill>
        <p:spPr>
          <a:xfrm>
            <a:off x="397388" y="1572097"/>
            <a:ext cx="1752376" cy="2695552"/>
          </a:xfrm>
          <a:prstGeom prst="rect">
            <a:avLst/>
          </a:prstGeom>
          <a:noFill/>
          <a:ln>
            <a:noFill/>
          </a:ln>
        </p:spPr>
      </p:pic>
      <p:pic>
        <p:nvPicPr>
          <p:cNvPr id="146" name="Google Shape;146;p20" title="dhruv video.mp4">
            <a:hlinkClick r:id="rId5"/>
          </p:cNvPr>
          <p:cNvPicPr preferRelativeResize="0"/>
          <p:nvPr/>
        </p:nvPicPr>
        <p:blipFill>
          <a:blip r:embed="rId6">
            <a:alphaModFix/>
          </a:blip>
          <a:stretch>
            <a:fillRect/>
          </a:stretch>
        </p:blipFill>
        <p:spPr>
          <a:xfrm>
            <a:off x="2620238" y="1074201"/>
            <a:ext cx="4921825" cy="3691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p:nvPr/>
        </p:nvSpPr>
        <p:spPr>
          <a:xfrm>
            <a:off x="4747500" y="2744638"/>
            <a:ext cx="2935200" cy="197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21"/>
          <p:cNvPicPr preferRelativeResize="0"/>
          <p:nvPr/>
        </p:nvPicPr>
        <p:blipFill rotWithShape="1">
          <a:blip r:embed="rId3">
            <a:alphaModFix/>
          </a:blip>
          <a:srcRect b="5256" l="4478" r="8390" t="10780"/>
          <a:stretch/>
        </p:blipFill>
        <p:spPr>
          <a:xfrm>
            <a:off x="4330350" y="2637513"/>
            <a:ext cx="3598799" cy="2303100"/>
          </a:xfrm>
          <a:prstGeom prst="rect">
            <a:avLst/>
          </a:prstGeom>
          <a:noFill/>
          <a:ln>
            <a:noFill/>
          </a:ln>
        </p:spPr>
      </p:pic>
      <p:sp>
        <p:nvSpPr>
          <p:cNvPr id="153" name="Google Shape;153;p21"/>
          <p:cNvSpPr txBox="1"/>
          <p:nvPr>
            <p:ph type="title"/>
          </p:nvPr>
        </p:nvSpPr>
        <p:spPr>
          <a:xfrm>
            <a:off x="285750" y="150550"/>
            <a:ext cx="4044600" cy="761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Signal Verification</a:t>
            </a:r>
            <a:endParaRPr/>
          </a:p>
        </p:txBody>
      </p:sp>
      <p:graphicFrame>
        <p:nvGraphicFramePr>
          <p:cNvPr id="154" name="Google Shape;154;p21"/>
          <p:cNvGraphicFramePr/>
          <p:nvPr/>
        </p:nvGraphicFramePr>
        <p:xfrm>
          <a:off x="913750" y="1809175"/>
          <a:ext cx="3000000" cy="3000000"/>
        </p:xfrm>
        <a:graphic>
          <a:graphicData uri="http://schemas.openxmlformats.org/drawingml/2006/table">
            <a:tbl>
              <a:tblPr>
                <a:noFill/>
                <a:tableStyleId>{103FFCEB-8F49-4670-AE6F-C5F4DC91C6A3}</a:tableStyleId>
              </a:tblPr>
              <a:tblGrid>
                <a:gridCol w="2788600"/>
              </a:tblGrid>
              <a:tr h="497100">
                <a:tc>
                  <a:txBody>
                    <a:bodyPr/>
                    <a:lstStyle/>
                    <a:p>
                      <a:pPr indent="0" lvl="0" marL="0" rtl="0" algn="ctr">
                        <a:spcBef>
                          <a:spcPts val="0"/>
                        </a:spcBef>
                        <a:spcAft>
                          <a:spcPts val="0"/>
                        </a:spcAft>
                        <a:buNone/>
                      </a:pPr>
                      <a:r>
                        <a:rPr b="1" lang="en">
                          <a:solidFill>
                            <a:srgbClr val="666666"/>
                          </a:solidFill>
                          <a:latin typeface="Roboto"/>
                          <a:ea typeface="Roboto"/>
                          <a:cs typeface="Roboto"/>
                          <a:sym typeface="Roboto"/>
                        </a:rPr>
                        <a:t>Applied Filters</a:t>
                      </a:r>
                      <a:endParaRPr b="1">
                        <a:solidFill>
                          <a:srgbClr val="666666"/>
                        </a:solidFill>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1028025">
                <a:tc>
                  <a:txBody>
                    <a:bodyPr/>
                    <a:lstStyle/>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Analog Low (&lt;5 Hz) and High Pass (&gt;0.3 Hz)</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Digital Notch filter (60 Hz)</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Digital Butterworth (&lt;5 Hz)</a:t>
                      </a:r>
                      <a:endParaRPr>
                        <a:solidFill>
                          <a:srgbClr val="666666"/>
                        </a:solidFill>
                        <a:latin typeface="Roboto"/>
                        <a:ea typeface="Roboto"/>
                        <a:cs typeface="Roboto"/>
                        <a:sym typeface="Robo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pic>
        <p:nvPicPr>
          <p:cNvPr id="155" name="Google Shape;155;p21"/>
          <p:cNvPicPr preferRelativeResize="0"/>
          <p:nvPr/>
        </p:nvPicPr>
        <p:blipFill rotWithShape="1">
          <a:blip r:embed="rId3">
            <a:alphaModFix/>
          </a:blip>
          <a:srcRect b="5256" l="4478" r="8390" t="10780"/>
          <a:stretch/>
        </p:blipFill>
        <p:spPr>
          <a:xfrm>
            <a:off x="4330350" y="150538"/>
            <a:ext cx="3598799" cy="2303100"/>
          </a:xfrm>
          <a:prstGeom prst="rect">
            <a:avLst/>
          </a:prstGeom>
          <a:noFill/>
          <a:ln>
            <a:noFill/>
          </a:ln>
        </p:spPr>
      </p:pic>
      <p:pic>
        <p:nvPicPr>
          <p:cNvPr id="156" name="Google Shape;156;p21"/>
          <p:cNvPicPr preferRelativeResize="0"/>
          <p:nvPr/>
        </p:nvPicPr>
        <p:blipFill rotWithShape="1">
          <a:blip r:embed="rId4">
            <a:alphaModFix/>
          </a:blip>
          <a:srcRect b="0" l="0" r="21752" t="21929"/>
          <a:stretch/>
        </p:blipFill>
        <p:spPr>
          <a:xfrm>
            <a:off x="5073775" y="2744638"/>
            <a:ext cx="2651024" cy="1972200"/>
          </a:xfrm>
          <a:prstGeom prst="rect">
            <a:avLst/>
          </a:prstGeom>
          <a:noFill/>
          <a:ln>
            <a:noFill/>
          </a:ln>
        </p:spPr>
      </p:pic>
      <p:sp>
        <p:nvSpPr>
          <p:cNvPr id="157" name="Google Shape;157;p21"/>
          <p:cNvSpPr/>
          <p:nvPr/>
        </p:nvSpPr>
        <p:spPr>
          <a:xfrm>
            <a:off x="5449000" y="2832638"/>
            <a:ext cx="342600" cy="4650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a:off x="6228000" y="2832638"/>
            <a:ext cx="342600" cy="4650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a:off x="6960325" y="2832638"/>
            <a:ext cx="342600" cy="4650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7472350" y="2832638"/>
            <a:ext cx="342600" cy="4077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p:nvPr/>
        </p:nvSpPr>
        <p:spPr>
          <a:xfrm>
            <a:off x="4731175" y="2889738"/>
            <a:ext cx="342600" cy="1345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p:cNvSpPr txBox="1"/>
          <p:nvPr/>
        </p:nvSpPr>
        <p:spPr>
          <a:xfrm>
            <a:off x="5564425" y="2373300"/>
            <a:ext cx="1395900" cy="1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oboto"/>
                <a:ea typeface="Roboto"/>
                <a:cs typeface="Roboto"/>
                <a:sym typeface="Roboto"/>
              </a:rPr>
              <a:t>Time (s*500)</a:t>
            </a:r>
            <a:endParaRPr sz="800">
              <a:latin typeface="Roboto"/>
              <a:ea typeface="Roboto"/>
              <a:cs typeface="Roboto"/>
              <a:sym typeface="Roboto"/>
            </a:endParaRPr>
          </a:p>
        </p:txBody>
      </p:sp>
      <p:sp>
        <p:nvSpPr>
          <p:cNvPr id="163" name="Google Shape;163;p21"/>
          <p:cNvSpPr txBox="1"/>
          <p:nvPr/>
        </p:nvSpPr>
        <p:spPr>
          <a:xfrm>
            <a:off x="5517150" y="4866975"/>
            <a:ext cx="1395900" cy="1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oboto"/>
                <a:ea typeface="Roboto"/>
                <a:cs typeface="Roboto"/>
                <a:sym typeface="Roboto"/>
              </a:rPr>
              <a:t>Time (s*500)</a:t>
            </a:r>
            <a:endParaRPr sz="8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type="title"/>
          </p:nvPr>
        </p:nvSpPr>
        <p:spPr>
          <a:xfrm>
            <a:off x="285750" y="150541"/>
            <a:ext cx="8572500" cy="761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ECG Noise</a:t>
            </a:r>
            <a:r>
              <a:rPr baseline="30000" lang="en"/>
              <a:t>4</a:t>
            </a:r>
            <a:endParaRPr baseline="30000"/>
          </a:p>
        </p:txBody>
      </p:sp>
      <p:sp>
        <p:nvSpPr>
          <p:cNvPr id="169" name="Google Shape;169;p22"/>
          <p:cNvSpPr txBox="1"/>
          <p:nvPr>
            <p:ph idx="1" type="body"/>
          </p:nvPr>
        </p:nvSpPr>
        <p:spPr>
          <a:xfrm>
            <a:off x="284285" y="911612"/>
            <a:ext cx="4211400" cy="37209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rPr lang="en">
                <a:solidFill>
                  <a:srgbClr val="666666"/>
                </a:solidFill>
              </a:rPr>
              <a:t>Baseline Wander</a:t>
            </a:r>
            <a:endParaRPr sz="1600">
              <a:solidFill>
                <a:srgbClr val="666666"/>
              </a:solidFill>
            </a:endParaRPr>
          </a:p>
          <a:p>
            <a:pPr indent="0" lvl="0" marL="0" rtl="0" algn="l">
              <a:spcBef>
                <a:spcPts val="1000"/>
              </a:spcBef>
              <a:spcAft>
                <a:spcPts val="0"/>
              </a:spcAft>
              <a:buNone/>
            </a:pPr>
            <a:r>
              <a:t/>
            </a:r>
            <a:endParaRPr>
              <a:solidFill>
                <a:srgbClr val="666666"/>
              </a:solidFill>
            </a:endParaRPr>
          </a:p>
          <a:p>
            <a:pPr indent="0" lvl="0" marL="457200" rtl="0" algn="l">
              <a:spcBef>
                <a:spcPts val="1000"/>
              </a:spcBef>
              <a:spcAft>
                <a:spcPts val="0"/>
              </a:spcAft>
              <a:buNone/>
            </a:pPr>
            <a:r>
              <a:t/>
            </a:r>
            <a:endParaRPr>
              <a:solidFill>
                <a:srgbClr val="666666"/>
              </a:solidFill>
            </a:endParaRPr>
          </a:p>
          <a:p>
            <a:pPr indent="0" lvl="0" marL="457200" rtl="0" algn="l">
              <a:spcBef>
                <a:spcPts val="1000"/>
              </a:spcBef>
              <a:spcAft>
                <a:spcPts val="0"/>
              </a:spcAft>
              <a:buNone/>
            </a:pPr>
            <a:r>
              <a:rPr lang="en">
                <a:solidFill>
                  <a:srgbClr val="666666"/>
                </a:solidFill>
              </a:rPr>
              <a:t>Muscle Noise (EMG)</a:t>
            </a:r>
            <a:endParaRPr>
              <a:solidFill>
                <a:srgbClr val="666666"/>
              </a:solidFill>
            </a:endParaRPr>
          </a:p>
          <a:p>
            <a:pPr indent="0" lvl="0" marL="457200" rtl="0" algn="l">
              <a:spcBef>
                <a:spcPts val="1000"/>
              </a:spcBef>
              <a:spcAft>
                <a:spcPts val="0"/>
              </a:spcAft>
              <a:buNone/>
            </a:pPr>
            <a:r>
              <a:t/>
            </a:r>
            <a:endParaRPr>
              <a:solidFill>
                <a:srgbClr val="666666"/>
              </a:solidFill>
            </a:endParaRPr>
          </a:p>
        </p:txBody>
      </p:sp>
      <p:pic>
        <p:nvPicPr>
          <p:cNvPr id="170" name="Google Shape;170;p22"/>
          <p:cNvPicPr preferRelativeResize="0"/>
          <p:nvPr/>
        </p:nvPicPr>
        <p:blipFill rotWithShape="1">
          <a:blip r:embed="rId3">
            <a:alphaModFix/>
          </a:blip>
          <a:srcRect b="76657" l="0" r="0" t="0"/>
          <a:stretch/>
        </p:blipFill>
        <p:spPr>
          <a:xfrm>
            <a:off x="872075" y="1582950"/>
            <a:ext cx="2625873" cy="871925"/>
          </a:xfrm>
          <a:prstGeom prst="rect">
            <a:avLst/>
          </a:prstGeom>
          <a:noFill/>
          <a:ln>
            <a:noFill/>
          </a:ln>
        </p:spPr>
      </p:pic>
      <p:sp>
        <p:nvSpPr>
          <p:cNvPr id="171" name="Google Shape;171;p22"/>
          <p:cNvSpPr txBox="1"/>
          <p:nvPr>
            <p:ph idx="2" type="body"/>
          </p:nvPr>
        </p:nvSpPr>
        <p:spPr>
          <a:xfrm>
            <a:off x="4188325" y="911600"/>
            <a:ext cx="5012700" cy="37209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rPr lang="en">
                <a:solidFill>
                  <a:srgbClr val="666666"/>
                </a:solidFill>
              </a:rPr>
              <a:t>Powerline interference</a:t>
            </a:r>
            <a:endParaRPr>
              <a:solidFill>
                <a:srgbClr val="666666"/>
              </a:solidFill>
            </a:endParaRPr>
          </a:p>
          <a:p>
            <a:pPr indent="0" lvl="0" marL="457200" rtl="0" algn="l">
              <a:spcBef>
                <a:spcPts val="1000"/>
              </a:spcBef>
              <a:spcAft>
                <a:spcPts val="0"/>
              </a:spcAft>
              <a:buNone/>
            </a:pPr>
            <a:r>
              <a:t/>
            </a:r>
            <a:endParaRPr>
              <a:solidFill>
                <a:srgbClr val="666666"/>
              </a:solidFill>
            </a:endParaRPr>
          </a:p>
          <a:p>
            <a:pPr indent="0" lvl="0" marL="457200" rtl="0" algn="l">
              <a:spcBef>
                <a:spcPts val="1000"/>
              </a:spcBef>
              <a:spcAft>
                <a:spcPts val="0"/>
              </a:spcAft>
              <a:buNone/>
            </a:pPr>
            <a:r>
              <a:t/>
            </a:r>
            <a:endParaRPr>
              <a:solidFill>
                <a:srgbClr val="666666"/>
              </a:solidFill>
            </a:endParaRPr>
          </a:p>
          <a:p>
            <a:pPr indent="0" lvl="0" marL="457200" rtl="0" algn="l">
              <a:spcBef>
                <a:spcPts val="1000"/>
              </a:spcBef>
              <a:spcAft>
                <a:spcPts val="0"/>
              </a:spcAft>
              <a:buNone/>
            </a:pPr>
            <a:r>
              <a:rPr lang="en">
                <a:solidFill>
                  <a:srgbClr val="666666"/>
                </a:solidFill>
              </a:rPr>
              <a:t>Electrode Motion Artifact</a:t>
            </a:r>
            <a:endParaRPr>
              <a:solidFill>
                <a:srgbClr val="666666"/>
              </a:solidFill>
            </a:endParaRPr>
          </a:p>
          <a:p>
            <a:pPr indent="0" lvl="0" marL="0" rtl="0" algn="l">
              <a:spcBef>
                <a:spcPts val="1000"/>
              </a:spcBef>
              <a:spcAft>
                <a:spcPts val="0"/>
              </a:spcAft>
              <a:buNone/>
            </a:pPr>
            <a:r>
              <a:t/>
            </a:r>
            <a:endParaRPr>
              <a:solidFill>
                <a:srgbClr val="666666"/>
              </a:solidFill>
            </a:endParaRPr>
          </a:p>
        </p:txBody>
      </p:sp>
      <p:pic>
        <p:nvPicPr>
          <p:cNvPr id="172" name="Google Shape;172;p22"/>
          <p:cNvPicPr preferRelativeResize="0"/>
          <p:nvPr/>
        </p:nvPicPr>
        <p:blipFill>
          <a:blip r:embed="rId4">
            <a:alphaModFix/>
          </a:blip>
          <a:stretch>
            <a:fillRect/>
          </a:stretch>
        </p:blipFill>
        <p:spPr>
          <a:xfrm>
            <a:off x="1064075" y="3387100"/>
            <a:ext cx="2772674" cy="1009750"/>
          </a:xfrm>
          <a:prstGeom prst="rect">
            <a:avLst/>
          </a:prstGeom>
          <a:noFill/>
          <a:ln>
            <a:noFill/>
          </a:ln>
        </p:spPr>
      </p:pic>
      <p:pic>
        <p:nvPicPr>
          <p:cNvPr id="173" name="Google Shape;173;p22"/>
          <p:cNvPicPr preferRelativeResize="0"/>
          <p:nvPr/>
        </p:nvPicPr>
        <p:blipFill rotWithShape="1">
          <a:blip r:embed="rId5">
            <a:alphaModFix/>
          </a:blip>
          <a:srcRect b="18331" l="16497" r="11961" t="11458"/>
          <a:stretch/>
        </p:blipFill>
        <p:spPr>
          <a:xfrm>
            <a:off x="5142675" y="1582950"/>
            <a:ext cx="2672225" cy="871924"/>
          </a:xfrm>
          <a:prstGeom prst="rect">
            <a:avLst/>
          </a:prstGeom>
          <a:noFill/>
          <a:ln>
            <a:noFill/>
          </a:ln>
        </p:spPr>
      </p:pic>
      <p:pic>
        <p:nvPicPr>
          <p:cNvPr id="174" name="Google Shape;174;p22"/>
          <p:cNvPicPr preferRelativeResize="0"/>
          <p:nvPr/>
        </p:nvPicPr>
        <p:blipFill rotWithShape="1">
          <a:blip r:embed="rId6">
            <a:alphaModFix/>
          </a:blip>
          <a:srcRect b="20635" l="0" r="0" t="48310"/>
          <a:stretch/>
        </p:blipFill>
        <p:spPr>
          <a:xfrm>
            <a:off x="5575800" y="3347988"/>
            <a:ext cx="2462885" cy="1087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285750" y="150541"/>
            <a:ext cx="8572500" cy="761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Effects of Powerline Interference</a:t>
            </a:r>
            <a:endParaRPr/>
          </a:p>
        </p:txBody>
      </p:sp>
      <p:pic>
        <p:nvPicPr>
          <p:cNvPr id="180" name="Google Shape;180;p23"/>
          <p:cNvPicPr preferRelativeResize="0"/>
          <p:nvPr/>
        </p:nvPicPr>
        <p:blipFill>
          <a:blip r:embed="rId3">
            <a:alphaModFix/>
          </a:blip>
          <a:stretch>
            <a:fillRect/>
          </a:stretch>
        </p:blipFill>
        <p:spPr>
          <a:xfrm>
            <a:off x="2129851" y="872675"/>
            <a:ext cx="4675400" cy="2124125"/>
          </a:xfrm>
          <a:prstGeom prst="rect">
            <a:avLst/>
          </a:prstGeom>
          <a:noFill/>
          <a:ln>
            <a:noFill/>
          </a:ln>
        </p:spPr>
      </p:pic>
      <p:pic>
        <p:nvPicPr>
          <p:cNvPr id="181" name="Google Shape;181;p23"/>
          <p:cNvPicPr preferRelativeResize="0"/>
          <p:nvPr/>
        </p:nvPicPr>
        <p:blipFill rotWithShape="1">
          <a:blip r:embed="rId4">
            <a:alphaModFix/>
          </a:blip>
          <a:srcRect b="0" l="0" r="11402" t="0"/>
          <a:stretch/>
        </p:blipFill>
        <p:spPr>
          <a:xfrm>
            <a:off x="2129851" y="3091700"/>
            <a:ext cx="4675400" cy="1921960"/>
          </a:xfrm>
          <a:prstGeom prst="rect">
            <a:avLst/>
          </a:prstGeom>
          <a:noFill/>
          <a:ln>
            <a:noFill/>
          </a:ln>
        </p:spPr>
      </p:pic>
      <p:sp>
        <p:nvSpPr>
          <p:cNvPr id="182" name="Google Shape;182;p23"/>
          <p:cNvSpPr txBox="1"/>
          <p:nvPr/>
        </p:nvSpPr>
        <p:spPr>
          <a:xfrm>
            <a:off x="2189400" y="967475"/>
            <a:ext cx="15387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With Powerline Interference</a:t>
            </a:r>
            <a:endParaRPr b="1">
              <a:solidFill>
                <a:srgbClr val="FFFFFF"/>
              </a:solidFill>
              <a:latin typeface="Roboto"/>
              <a:ea typeface="Roboto"/>
              <a:cs typeface="Roboto"/>
              <a:sym typeface="Roboto"/>
            </a:endParaRPr>
          </a:p>
        </p:txBody>
      </p:sp>
      <p:sp>
        <p:nvSpPr>
          <p:cNvPr id="183" name="Google Shape;183;p23"/>
          <p:cNvSpPr txBox="1"/>
          <p:nvPr/>
        </p:nvSpPr>
        <p:spPr>
          <a:xfrm>
            <a:off x="2189400" y="3150900"/>
            <a:ext cx="19080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Without Powerline Interference</a:t>
            </a:r>
            <a:endParaRPr b="1">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